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77" r:id="rId2"/>
    <p:sldId id="278" r:id="rId3"/>
    <p:sldId id="273" r:id="rId4"/>
    <p:sldId id="259" r:id="rId5"/>
    <p:sldId id="260" r:id="rId6"/>
    <p:sldId id="261" r:id="rId7"/>
    <p:sldId id="299" r:id="rId8"/>
    <p:sldId id="306" r:id="rId9"/>
    <p:sldId id="300" r:id="rId10"/>
    <p:sldId id="304" r:id="rId11"/>
    <p:sldId id="302" r:id="rId12"/>
    <p:sldId id="301" r:id="rId13"/>
    <p:sldId id="272" r:id="rId14"/>
    <p:sldId id="283" r:id="rId15"/>
    <p:sldId id="284" r:id="rId16"/>
    <p:sldId id="285" r:id="rId17"/>
    <p:sldId id="286" r:id="rId18"/>
    <p:sldId id="307" r:id="rId19"/>
    <p:sldId id="308" r:id="rId20"/>
    <p:sldId id="305" r:id="rId21"/>
    <p:sldId id="303" r:id="rId22"/>
    <p:sldId id="290" r:id="rId23"/>
    <p:sldId id="296" r:id="rId24"/>
  </p:sldIdLst>
  <p:sldSz cx="9144000" cy="5143500" type="screen16x9"/>
  <p:notesSz cx="7010400" cy="92964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" initials="J" lastIdx="7" clrIdx="0">
    <p:extLst/>
  </p:cmAuthor>
  <p:cmAuthor id="2" name="Jean Moore" initials="JM" lastIdx="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64" d="100"/>
          <a:sy n="164" d="100"/>
        </p:scale>
        <p:origin x="-12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B377BF-A02D-0A4D-86BA-E850BFBF8DE4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37967C-8F8E-2C47-A95B-9FAFBB2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3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2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sho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1737360" cy="437816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686050" y="273844"/>
            <a:ext cx="5829300" cy="437792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Screen 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3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1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0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sho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625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8620" y="902494"/>
            <a:ext cx="4103369" cy="3738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Pop detail screen shot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674871" y="902494"/>
            <a:ext cx="4103369" cy="37719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Pop detail screen 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8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0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5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ADB1-F67C-4F06-B533-733042DD15D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F4A3-AF12-477D-B533-58D66ED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7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488" y="2794000"/>
            <a:ext cx="7886700" cy="843757"/>
          </a:xfrm>
        </p:spPr>
        <p:txBody>
          <a:bodyPr>
            <a:normAutofit/>
          </a:bodyPr>
          <a:lstStyle/>
          <a:p>
            <a:r>
              <a:rPr lang="en-US" sz="4100" dirty="0"/>
              <a:t>2016-2017 Virtual City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8" y="3734198"/>
            <a:ext cx="7886700" cy="1125140"/>
          </a:xfrm>
        </p:spPr>
        <p:txBody>
          <a:bodyPr/>
          <a:lstStyle/>
          <a:p>
            <a:r>
              <a:rPr lang="en-US" u="sng" dirty="0" smtClean="0"/>
              <a:t>School/Organization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00FF"/>
                </a:solidFill>
              </a:rPr>
              <a:t>Insert School/Organization Name</a:t>
            </a:r>
            <a:r>
              <a:rPr lang="en-US" dirty="0" smtClean="0"/>
              <a:t>	</a:t>
            </a:r>
          </a:p>
          <a:p>
            <a:r>
              <a:rPr lang="en-US" u="sng" dirty="0" smtClean="0"/>
              <a:t>Educator Name</a:t>
            </a:r>
            <a:r>
              <a:rPr lang="en-US" dirty="0" smtClean="0"/>
              <a:t>: </a:t>
            </a:r>
            <a:r>
              <a:rPr lang="en-US" b="1" dirty="0">
                <a:solidFill>
                  <a:srgbClr val="0000FF"/>
                </a:solidFill>
              </a:rPr>
              <a:t>Insert </a:t>
            </a:r>
            <a:r>
              <a:rPr lang="en-US" b="1" dirty="0" smtClean="0">
                <a:solidFill>
                  <a:srgbClr val="0000FF"/>
                </a:solidFill>
              </a:rPr>
              <a:t>Educator Name</a:t>
            </a:r>
            <a:endParaRPr lang="en-US" dirty="0" smtClean="0"/>
          </a:p>
          <a:p>
            <a:r>
              <a:rPr lang="en-US" u="sng" dirty="0" smtClean="0"/>
              <a:t>Future City Team Name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00FF"/>
                </a:solidFill>
              </a:rPr>
              <a:t>Insert Future City Team </a:t>
            </a:r>
            <a:r>
              <a:rPr lang="en-US" b="1" dirty="0">
                <a:solidFill>
                  <a:srgbClr val="0000FF"/>
                </a:solidFill>
              </a:rPr>
              <a:t>Name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25th FC logo v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1136651"/>
            <a:ext cx="3600450" cy="1769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3388" y="96103"/>
            <a:ext cx="8213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00FF"/>
                </a:solidFill>
              </a:rPr>
              <a:t>Tips:</a:t>
            </a: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</a:rPr>
              <a:t>Your Future City Team Name and the name </a:t>
            </a:r>
            <a:r>
              <a:rPr lang="en-US" sz="1400" b="1" dirty="0">
                <a:solidFill>
                  <a:srgbClr val="0000FF"/>
                </a:solidFill>
              </a:rPr>
              <a:t>of your Virtual City must </a:t>
            </a:r>
            <a:r>
              <a:rPr lang="en-US" sz="1400" b="1" dirty="0" smtClean="0">
                <a:solidFill>
                  <a:srgbClr val="0000FF"/>
                </a:solidFill>
              </a:rPr>
              <a:t>be the same.</a:t>
            </a:r>
          </a:p>
          <a:p>
            <a:pPr marL="342900" indent="-342900">
              <a:buFontTx/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</a:rPr>
              <a:t>Save your presentation </a:t>
            </a:r>
            <a:r>
              <a:rPr lang="en-US" sz="1400" b="1" dirty="0">
                <a:solidFill>
                  <a:srgbClr val="0000FF"/>
                </a:solidFill>
              </a:rPr>
              <a:t>as a PDF before uploading to the Online Submission </a:t>
            </a:r>
            <a:r>
              <a:rPr lang="en-US" sz="1400" b="1" dirty="0" smtClean="0">
                <a:solidFill>
                  <a:srgbClr val="0000FF"/>
                </a:solidFill>
              </a:rPr>
              <a:t>Center.</a:t>
            </a:r>
          </a:p>
          <a:p>
            <a:pPr marL="342900" indent="-342900">
              <a:buFontTx/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</a:rPr>
              <a:t>Delete all tips before you submit for cleaner presentation.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Goals Screenshots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8000" y="2447270"/>
            <a:ext cx="5353050" cy="15696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Insert TWO screen shots (one for each goal) that show the team’s progress towards their goals</a:t>
            </a:r>
          </a:p>
          <a:p>
            <a:pPr algn="ctr"/>
            <a:endParaRPr lang="en-US" sz="1600" i="1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Tip: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For each screenshot, include the goal and a short description of what the screenshot shows.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67942" y="1311672"/>
            <a:ext cx="3868340" cy="617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 1: </a:t>
            </a:r>
            <a:r>
              <a:rPr lang="en-US" dirty="0" smtClean="0">
                <a:solidFill>
                  <a:srgbClr val="0000FF"/>
                </a:solidFill>
              </a:rPr>
              <a:t>Insert Goal #1</a:t>
            </a:r>
          </a:p>
          <a:p>
            <a:r>
              <a:rPr lang="en-US" dirty="0" smtClean="0"/>
              <a:t>Image: </a:t>
            </a:r>
            <a:r>
              <a:rPr lang="en-US" dirty="0" smtClean="0">
                <a:solidFill>
                  <a:srgbClr val="0000FF"/>
                </a:solidFill>
              </a:rPr>
              <a:t>Insert very short description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465242" y="1311672"/>
            <a:ext cx="3868340" cy="617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 2: </a:t>
            </a:r>
            <a:r>
              <a:rPr lang="en-US" dirty="0" smtClean="0">
                <a:solidFill>
                  <a:srgbClr val="0000FF"/>
                </a:solidFill>
              </a:rPr>
              <a:t>Insert Goal #2</a:t>
            </a:r>
          </a:p>
          <a:p>
            <a:r>
              <a:rPr lang="en-US" dirty="0" smtClean="0"/>
              <a:t>Image: </a:t>
            </a:r>
            <a:r>
              <a:rPr lang="en-US" dirty="0" smtClean="0">
                <a:solidFill>
                  <a:srgbClr val="0000FF"/>
                </a:solidFill>
              </a:rPr>
              <a:t>Insert very short description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Strategies: What Worked, What Didn’t Work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Worked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Insert Goal #1: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Strategy (or strategies) that worked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Insert Goal #2: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Strategy (or strategies) that worked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err="1"/>
              <a:t>D</a:t>
            </a:r>
            <a:r>
              <a:rPr lang="en-US" u="sng" dirty="0" err="1" smtClean="0"/>
              <a:t>idn</a:t>
            </a:r>
            <a:r>
              <a:rPr lang="fr-FR" u="sng" dirty="0" smtClean="0"/>
              <a:t>’</a:t>
            </a:r>
            <a:r>
              <a:rPr lang="en-US" u="sng" dirty="0" smtClean="0"/>
              <a:t>t work</a:t>
            </a:r>
            <a:endParaRPr lang="en-US" u="sng" dirty="0"/>
          </a:p>
          <a:p>
            <a:r>
              <a:rPr lang="en-US" dirty="0">
                <a:solidFill>
                  <a:srgbClr val="0000FF"/>
                </a:solidFill>
              </a:rPr>
              <a:t>Insert Goal #1: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Strategy (or strategies) that </a:t>
            </a:r>
            <a:r>
              <a:rPr lang="en-US" dirty="0" smtClean="0">
                <a:solidFill>
                  <a:srgbClr val="0000FF"/>
                </a:solidFill>
              </a:rPr>
              <a:t>didn’t work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Insert Goal #2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Strategy (or strategies) that </a:t>
            </a:r>
            <a:r>
              <a:rPr lang="en-US" dirty="0" smtClean="0">
                <a:solidFill>
                  <a:srgbClr val="0000FF"/>
                </a:solidFill>
              </a:rPr>
              <a:t>didn’t work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0" y="273844"/>
            <a:ext cx="7727950" cy="9941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Refining Strategies: Next steps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Insert Goal #1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Insert next steps/strategies to progress towards goal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Insert Goal #2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Insert next steps/strategies to progress towards goal</a:t>
            </a:r>
          </a:p>
        </p:txBody>
      </p:sp>
    </p:spTree>
    <p:extLst>
      <p:ext uri="{BB962C8B-B14F-4D97-AF65-F5344CB8AC3E}">
        <p14:creationId xmlns:p14="http://schemas.microsoft.com/office/powerpoint/2010/main" val="25357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 #2</a:t>
            </a:r>
            <a:br>
              <a:rPr lang="en-US" dirty="0" smtClean="0"/>
            </a:br>
            <a:r>
              <a:rPr lang="en-US" dirty="0" smtClean="0"/>
              <a:t>(final city)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74688" y="3518298"/>
            <a:ext cx="7886700" cy="11251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Suggested range:</a:t>
            </a:r>
          </a:p>
          <a:p>
            <a:r>
              <a:rPr lang="en-US" smtClean="0"/>
              <a:t>20,000+ population</a:t>
            </a:r>
          </a:p>
          <a:p>
            <a:r>
              <a:rPr lang="en-US" smtClean="0"/>
              <a:t>60-100% progress toward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1650" y="225425"/>
            <a:ext cx="2847975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/>
              <a:t>Zoning Screenshot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4025" y="742295"/>
            <a:ext cx="5353050" cy="392415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Insert ONE screen shot showing city zones (birds’ eye view of city)</a:t>
            </a:r>
          </a:p>
          <a:p>
            <a:pPr algn="ctr"/>
            <a:endParaRPr lang="en-US" i="1" dirty="0" smtClean="0">
              <a:solidFill>
                <a:srgbClr val="0000FF"/>
              </a:solidFill>
            </a:endParaRPr>
          </a:p>
          <a:p>
            <a:r>
              <a:rPr lang="en-US" sz="1300" dirty="0" smtClean="0">
                <a:solidFill>
                  <a:srgbClr val="0000FF"/>
                </a:solidFill>
              </a:rPr>
              <a:t>Tips: </a:t>
            </a: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Pause </a:t>
            </a:r>
            <a:r>
              <a:rPr lang="en-US" sz="1300" dirty="0">
                <a:solidFill>
                  <a:srgbClr val="0000FF"/>
                </a:solidFill>
              </a:rPr>
              <a:t>the simulation (and save/backup the game at this point); </a:t>
            </a:r>
            <a:endParaRPr lang="en-US" sz="13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Make </a:t>
            </a:r>
            <a:r>
              <a:rPr lang="en-US" sz="1300" dirty="0">
                <a:solidFill>
                  <a:srgbClr val="0000FF"/>
                </a:solidFill>
              </a:rPr>
              <a:t>sure it is daytime in the simulation (to get the clearest view of the city); </a:t>
            </a:r>
            <a:endParaRPr lang="en-US" sz="13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Make sure it is the SAME  </a:t>
            </a:r>
            <a:r>
              <a:rPr lang="en-US" sz="1300" dirty="0">
                <a:solidFill>
                  <a:srgbClr val="0000FF"/>
                </a:solidFill>
              </a:rPr>
              <a:t>point-of-view </a:t>
            </a:r>
            <a:r>
              <a:rPr lang="en-US" sz="1300" dirty="0" smtClean="0">
                <a:solidFill>
                  <a:srgbClr val="0000FF"/>
                </a:solidFill>
              </a:rPr>
              <a:t>that you used in the first progress report);</a:t>
            </a: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Turn </a:t>
            </a:r>
            <a:r>
              <a:rPr lang="en-US" sz="1300" dirty="0">
                <a:solidFill>
                  <a:srgbClr val="0000FF"/>
                </a:solidFill>
              </a:rPr>
              <a:t>on zone highlighting (click on the Zone Tools icon); </a:t>
            </a: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Take the screenshot.</a:t>
            </a:r>
          </a:p>
          <a:p>
            <a:pPr marL="685800" lvl="1" indent="-342900">
              <a:buFont typeface="+mj-lt"/>
              <a:buAutoNum type="alphaLcParenR"/>
            </a:pPr>
            <a:r>
              <a:rPr lang="en-US" sz="1300" u="sng" dirty="0" smtClean="0">
                <a:solidFill>
                  <a:srgbClr val="0000FF"/>
                </a:solidFill>
              </a:rPr>
              <a:t>PC Users</a:t>
            </a:r>
            <a:r>
              <a:rPr lang="en-US" sz="1300" dirty="0" smtClean="0">
                <a:solidFill>
                  <a:srgbClr val="0000FF"/>
                </a:solidFill>
              </a:rPr>
              <a:t>: Press </a:t>
            </a:r>
            <a:r>
              <a:rPr lang="en-US" sz="1300" dirty="0">
                <a:solidFill>
                  <a:srgbClr val="0000FF"/>
                </a:solidFill>
              </a:rPr>
              <a:t>"c" on the keyboard to take the screen shot; </a:t>
            </a:r>
            <a:r>
              <a:rPr lang="en-US" sz="1300" dirty="0" smtClean="0">
                <a:solidFill>
                  <a:srgbClr val="0000FF"/>
                </a:solidFill>
              </a:rPr>
              <a:t>The </a:t>
            </a:r>
            <a:r>
              <a:rPr lang="en-US" sz="1300" dirty="0">
                <a:solidFill>
                  <a:srgbClr val="0000FF"/>
                </a:solidFill>
              </a:rPr>
              <a:t>picture will be stored in your "Documents - SimCity - Pictures" folder</a:t>
            </a:r>
            <a:r>
              <a:rPr lang="en-US" sz="1300" dirty="0" smtClean="0">
                <a:solidFill>
                  <a:srgbClr val="0000FF"/>
                </a:solidFill>
              </a:rPr>
              <a:t>.</a:t>
            </a:r>
          </a:p>
          <a:p>
            <a:pPr marL="685800" lvl="1" indent="-342900">
              <a:buFont typeface="+mj-lt"/>
              <a:buAutoNum type="alphaLcParenR"/>
            </a:pPr>
            <a:r>
              <a:rPr lang="en-US" sz="1300" u="sng" dirty="0" smtClean="0">
                <a:solidFill>
                  <a:srgbClr val="0000FF"/>
                </a:solidFill>
              </a:rPr>
              <a:t>Mac Users</a:t>
            </a:r>
            <a:r>
              <a:rPr lang="en-US" sz="1300" dirty="0" smtClean="0">
                <a:solidFill>
                  <a:srgbClr val="0000FF"/>
                </a:solidFill>
              </a:rPr>
              <a:t>: Press </a:t>
            </a:r>
            <a:r>
              <a:rPr lang="en-US" sz="1300" dirty="0">
                <a:solidFill>
                  <a:srgbClr val="0000FF"/>
                </a:solidFill>
              </a:rPr>
              <a:t>the shift, command, and the number 4 keys all at the same time. This will bring up a cursor that looks like a plus sign. Drag this cursor over the area you want to take a screenshot of and then let go of the mouse. Screenshots taken this way will be saved on the desktop of the computer you are using, not in the SimCity Pictures </a:t>
            </a:r>
            <a:r>
              <a:rPr lang="en-US" sz="1300" dirty="0" smtClean="0">
                <a:solidFill>
                  <a:srgbClr val="0000FF"/>
                </a:solidFill>
              </a:rPr>
              <a:t>folder.</a:t>
            </a:r>
            <a:endParaRPr lang="en-US" sz="13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1650" y="152400"/>
            <a:ext cx="2847975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/>
              <a:t>Budget Screenshot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4024" y="1018520"/>
            <a:ext cx="5349875" cy="15696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Insert ONE screenshot showing the budget panel details (including expenses, income, and taxes).</a:t>
            </a:r>
          </a:p>
          <a:p>
            <a:pPr algn="ctr"/>
            <a:endParaRPr lang="en-US" sz="1600" i="1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Tip: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Click </a:t>
            </a:r>
            <a:r>
              <a:rPr lang="en-US" sz="1600" dirty="0">
                <a:solidFill>
                  <a:srgbClr val="0000FF"/>
                </a:solidFill>
              </a:rPr>
              <a:t>on the budget tab in the bottom-middle of the screen.</a:t>
            </a:r>
          </a:p>
        </p:txBody>
      </p:sp>
    </p:spTree>
    <p:extLst>
      <p:ext uri="{BB962C8B-B14F-4D97-AF65-F5344CB8AC3E}">
        <p14:creationId xmlns:p14="http://schemas.microsoft.com/office/powerpoint/2010/main" val="17775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426244"/>
            <a:ext cx="7886700" cy="5262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Population detail 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(insert # of citizens here)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0675" y="1266825"/>
            <a:ext cx="5143500" cy="304698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Insert TWO screenshots:</a:t>
            </a:r>
          </a:p>
          <a:p>
            <a:pPr marL="1257300" indent="-2286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“workers” and “shoppers” </a:t>
            </a:r>
          </a:p>
          <a:p>
            <a:pPr marL="1257300" indent="-2286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“students,” “tourists,” and “homeless”</a:t>
            </a:r>
          </a:p>
          <a:p>
            <a:endParaRPr lang="en-US" sz="1600" i="1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Tips: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Click </a:t>
            </a:r>
            <a:r>
              <a:rPr lang="en-US" sz="1600" dirty="0">
                <a:solidFill>
                  <a:srgbClr val="0000FF"/>
                </a:solidFill>
              </a:rPr>
              <a:t>on the population tab at the bottom-right of the screen; 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Click </a:t>
            </a:r>
            <a:r>
              <a:rPr lang="en-US" sz="1600" dirty="0">
                <a:solidFill>
                  <a:srgbClr val="0000FF"/>
                </a:solidFill>
              </a:rPr>
              <a:t>on the "Details" tab of the population panel; 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Take </a:t>
            </a:r>
            <a:r>
              <a:rPr lang="en-US" sz="1600" dirty="0">
                <a:solidFill>
                  <a:srgbClr val="0000FF"/>
                </a:solidFill>
              </a:rPr>
              <a:t>one screen shot of the "Workers &amp; Shopper" tables; 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Scroll </a:t>
            </a:r>
            <a:r>
              <a:rPr lang="en-US" sz="1600" dirty="0">
                <a:solidFill>
                  <a:srgbClr val="0000FF"/>
                </a:solidFill>
              </a:rPr>
              <a:t>down and take a second screen shot of the "Students, Tourists, and Homeless" tables.</a:t>
            </a:r>
          </a:p>
        </p:txBody>
      </p:sp>
    </p:spTree>
    <p:extLst>
      <p:ext uri="{BB962C8B-B14F-4D97-AF65-F5344CB8AC3E}">
        <p14:creationId xmlns:p14="http://schemas.microsoft.com/office/powerpoint/2010/main" val="3590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15156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Benchmark Chart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3466461"/>
              </p:ext>
            </p:extLst>
          </p:nvPr>
        </p:nvGraphicFramePr>
        <p:xfrm>
          <a:off x="628650" y="1076893"/>
          <a:ext cx="3886200" cy="3961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8573"/>
                <a:gridCol w="2187627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Mayor rating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mayor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Zoning/</a:t>
                      </a:r>
                      <a:r>
                        <a:rPr lang="en-US" sz="1400" baseline="0" dirty="0" smtClean="0"/>
                        <a:t>Development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zoning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Parks</a:t>
                      </a:r>
                      <a:r>
                        <a:rPr lang="en-US" sz="1400" baseline="0" dirty="0" smtClean="0"/>
                        <a:t> &amp; recreation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parks &amp; rec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Services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services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 &amp; Safety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health &amp; safety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11271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Utilities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utilities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139265"/>
              </p:ext>
            </p:extLst>
          </p:nvPr>
        </p:nvGraphicFramePr>
        <p:xfrm>
          <a:off x="4629150" y="1067656"/>
          <a:ext cx="3886200" cy="3980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263"/>
                <a:gridCol w="2286937"/>
              </a:tblGrid>
              <a:tr h="8915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Education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education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Financial Aid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financial aid benchmark and any cheats/codes/gaming techniques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used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 transit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public transit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Traffic congestion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traffic benchmark</a:t>
                      </a:r>
                    </a:p>
                  </a:txBody>
                  <a:tcPr marL="68580" marR="68580" marT="34290" marB="34290"/>
                </a:tc>
              </a:tr>
              <a:tr h="7042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Pollution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pollution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Unemployment &amp;</a:t>
                      </a:r>
                      <a:r>
                        <a:rPr lang="en-US" sz="1400" baseline="0" dirty="0" smtClean="0"/>
                        <a:t> homelessness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unemployment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&amp; homelessness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7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Progress toward Goal 1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83113"/>
              </p:ext>
            </p:extLst>
          </p:nvPr>
        </p:nvGraphicFramePr>
        <p:xfrm>
          <a:off x="628650" y="1369219"/>
          <a:ext cx="7886700" cy="1203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33673"/>
                <a:gridCol w="3040144"/>
                <a:gridCol w="2912883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 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SIMCITY MEASUREMENT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Insert Goal #1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#1 for Goal #1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#2 for Goal #1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Continue if needed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Not</a:t>
                      </a:r>
                      <a:r>
                        <a:rPr lang="en-US" sz="1400" u="none" strike="noStrik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dirty="0" smtClean="0"/>
                        <a:t>__  _  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strike="noStrike" dirty="0" smtClean="0"/>
                        <a:t>Made</a:t>
                      </a:r>
                      <a:r>
                        <a:rPr lang="en-US" sz="1400" u="none" strike="noStrik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baseline="0" dirty="0" smtClean="0"/>
                        <a:t>	</a:t>
                      </a:r>
                      <a:r>
                        <a:rPr lang="en-US" sz="1400" u="none" strike="noStrike" baseline="0" dirty="0" smtClean="0"/>
                        <a:t>Complete</a:t>
                      </a:r>
                      <a:endParaRPr lang="en-US" sz="1400" u="sng" strike="noStrike" dirty="0" smtClean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8650" y="2810656"/>
            <a:ext cx="7886700" cy="9612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100" dirty="0">
                <a:solidFill>
                  <a:prstClr val="black"/>
                </a:solidFill>
              </a:rPr>
              <a:t>Our City’s Progress: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Insert team evidence for Goal #1 progress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Insert team evidence for Goal #1 progress</a:t>
            </a:r>
          </a:p>
        </p:txBody>
      </p:sp>
    </p:spTree>
    <p:extLst>
      <p:ext uri="{BB962C8B-B14F-4D97-AF65-F5344CB8AC3E}">
        <p14:creationId xmlns:p14="http://schemas.microsoft.com/office/powerpoint/2010/main" val="2692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Progress toward Goal 2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250045"/>
              </p:ext>
            </p:extLst>
          </p:nvPr>
        </p:nvGraphicFramePr>
        <p:xfrm>
          <a:off x="628650" y="1369219"/>
          <a:ext cx="7886700" cy="1379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33673"/>
                <a:gridCol w="3040144"/>
                <a:gridCol w="2912883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 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SIMCITY MEASUREMENT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10972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Insert Goal #2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#1 for Goal #2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#2 for Goal #2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Continue if needed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Not</a:t>
                      </a:r>
                      <a:r>
                        <a:rPr lang="en-US" sz="1400" u="none" strike="noStrik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dirty="0" smtClean="0"/>
                        <a:t>__  _  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strike="noStrike" dirty="0" smtClean="0"/>
                        <a:t>Made</a:t>
                      </a:r>
                      <a:r>
                        <a:rPr lang="en-US" sz="1400" u="none" strike="noStrik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baseline="0" dirty="0" smtClean="0"/>
                        <a:t>	</a:t>
                      </a:r>
                      <a:r>
                        <a:rPr lang="en-US" sz="1400" u="none" strike="noStrike" baseline="0" dirty="0" smtClean="0"/>
                        <a:t>Complete</a:t>
                      </a:r>
                      <a:endParaRPr lang="en-US" sz="1400" u="sng" strike="noStrike" dirty="0" smtClean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8650" y="2939259"/>
            <a:ext cx="7886700" cy="12618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100" dirty="0">
                <a:solidFill>
                  <a:prstClr val="black"/>
                </a:solidFill>
              </a:rPr>
              <a:t>Our City’s Progress: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Insert team evidence for Goal </a:t>
            </a:r>
            <a:r>
              <a:rPr lang="en-US" sz="1800" dirty="0" smtClean="0">
                <a:solidFill>
                  <a:srgbClr val="0000FF"/>
                </a:solidFill>
              </a:rPr>
              <a:t>#2 </a:t>
            </a:r>
            <a:r>
              <a:rPr lang="en-US" sz="1800" dirty="0">
                <a:solidFill>
                  <a:srgbClr val="0000FF"/>
                </a:solidFill>
              </a:rPr>
              <a:t>progress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Insert team evidence for Goal </a:t>
            </a:r>
            <a:r>
              <a:rPr lang="en-US" sz="1800" dirty="0" smtClean="0">
                <a:solidFill>
                  <a:srgbClr val="0000FF"/>
                </a:solidFill>
              </a:rPr>
              <a:t>#2 </a:t>
            </a:r>
            <a:r>
              <a:rPr lang="en-US" sz="1800" dirty="0">
                <a:solidFill>
                  <a:srgbClr val="0000FF"/>
                </a:solidFill>
              </a:rPr>
              <a:t>progress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[Insert Future City Team Name] </a:t>
            </a:r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283679"/>
              </p:ext>
            </p:extLst>
          </p:nvPr>
        </p:nvGraphicFramePr>
        <p:xfrm>
          <a:off x="628650" y="1369219"/>
          <a:ext cx="7886700" cy="18592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43350"/>
                <a:gridCol w="3943350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SIMCITY MEASUREMENTS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Insert Goal #1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Insert Measurement #1 for Goal #1</a:t>
                      </a:r>
                    </a:p>
                    <a:p>
                      <a:r>
                        <a:rPr lang="en-US" sz="1400" baseline="0" dirty="0" smtClean="0"/>
                        <a:t>Insert Measurement #2 for Goal #1</a:t>
                      </a: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Insert Goal #2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Insert Measurement #1 for Goal #2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Insert Measurement #2 for Goal #2</a:t>
                      </a:r>
                    </a:p>
                    <a:p>
                      <a:endParaRPr lang="en-US" sz="1400" baseline="0" dirty="0" smtClean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1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Goals Screenshots</a:t>
            </a:r>
            <a:endParaRPr lang="en-US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8000" y="2447270"/>
            <a:ext cx="5353050" cy="15696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Insert TWO screen shots (one for each goal) that show the team’s progress towards their goals</a:t>
            </a:r>
          </a:p>
          <a:p>
            <a:pPr algn="ctr"/>
            <a:endParaRPr lang="en-US" sz="1600" i="1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Tip: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For each screenshot, include the goal and a short description of what the screenshot shows.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67942" y="1311672"/>
            <a:ext cx="3868340" cy="617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 1: </a:t>
            </a:r>
            <a:r>
              <a:rPr lang="en-US" dirty="0" smtClean="0">
                <a:solidFill>
                  <a:srgbClr val="0000FF"/>
                </a:solidFill>
              </a:rPr>
              <a:t>Insert Goal #1</a:t>
            </a:r>
          </a:p>
          <a:p>
            <a:r>
              <a:rPr lang="en-US" dirty="0" smtClean="0"/>
              <a:t>Image: </a:t>
            </a:r>
            <a:r>
              <a:rPr lang="en-US" dirty="0" smtClean="0">
                <a:solidFill>
                  <a:srgbClr val="0000FF"/>
                </a:solidFill>
              </a:rPr>
              <a:t>Insert very short description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465242" y="1311672"/>
            <a:ext cx="3868340" cy="617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 2: </a:t>
            </a:r>
            <a:r>
              <a:rPr lang="en-US" dirty="0" smtClean="0">
                <a:solidFill>
                  <a:srgbClr val="0000FF"/>
                </a:solidFill>
              </a:rPr>
              <a:t>Insert Goal #2</a:t>
            </a:r>
          </a:p>
          <a:p>
            <a:r>
              <a:rPr lang="en-US" dirty="0" smtClean="0"/>
              <a:t>Image: </a:t>
            </a:r>
            <a:r>
              <a:rPr lang="en-US" dirty="0" smtClean="0">
                <a:solidFill>
                  <a:srgbClr val="0000FF"/>
                </a:solidFill>
              </a:rPr>
              <a:t>Insert very short description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W</a:t>
            </a:r>
            <a:r>
              <a:rPr lang="en-US" u="sng" dirty="0" smtClean="0"/>
              <a:t>orked</a:t>
            </a:r>
          </a:p>
          <a:p>
            <a:r>
              <a:rPr lang="en-US" dirty="0">
                <a:solidFill>
                  <a:srgbClr val="0000FF"/>
                </a:solidFill>
              </a:rPr>
              <a:t>Insert Goal #1: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Strategy (or strategies) that worked</a:t>
            </a:r>
          </a:p>
          <a:p>
            <a:r>
              <a:rPr lang="en-US" dirty="0">
                <a:solidFill>
                  <a:srgbClr val="0000FF"/>
                </a:solidFill>
              </a:rPr>
              <a:t>Insert Goal #2: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Strategy (or strategies) that worked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D</a:t>
            </a:r>
            <a:r>
              <a:rPr lang="en-US" u="sng" dirty="0" smtClean="0"/>
              <a:t>idn’t </a:t>
            </a:r>
            <a:r>
              <a:rPr lang="en-US" u="sng" dirty="0"/>
              <a:t>W</a:t>
            </a:r>
            <a:r>
              <a:rPr lang="en-US" u="sng" dirty="0" smtClean="0"/>
              <a:t>ork</a:t>
            </a:r>
            <a:endParaRPr lang="en-US" u="sng" dirty="0"/>
          </a:p>
          <a:p>
            <a:r>
              <a:rPr lang="en-US" dirty="0">
                <a:solidFill>
                  <a:srgbClr val="0000FF"/>
                </a:solidFill>
              </a:rPr>
              <a:t>Insert Goal #1: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Strategy (or strategies) that didn’t work</a:t>
            </a:r>
          </a:p>
          <a:p>
            <a:r>
              <a:rPr lang="en-US" dirty="0">
                <a:solidFill>
                  <a:srgbClr val="0000FF"/>
                </a:solidFill>
              </a:rPr>
              <a:t>Insert Goal #2: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Strategy (or strategies) that didn’t work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0550" y="2992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+mn-lt"/>
              </a:rPr>
              <a:t>Strategies: What Worked, What Didn’t Work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3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062" y="72192"/>
            <a:ext cx="7886700" cy="99417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Conclusion: Learning Outcomes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062" y="1066364"/>
            <a:ext cx="7886700" cy="3381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we learned about successful cities from playing SimCity (not just related to our goals)…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Tip: Format your answers using bullet points.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256"/>
            <a:ext cx="7886700" cy="994172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Conclusion: Applying Virtual City Results to Other Deliverables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3477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we learned from SimCity that we will use in the rest of our FC project (essay, model and presentation)…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Tip: Format your answers using </a:t>
            </a:r>
            <a:r>
              <a:rPr lang="en-US" dirty="0" smtClean="0">
                <a:solidFill>
                  <a:srgbClr val="0000FF"/>
                </a:solidFill>
              </a:rPr>
              <a:t>bullet points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60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2463800"/>
            <a:ext cx="7886700" cy="780257"/>
          </a:xfrm>
        </p:spPr>
        <p:txBody>
          <a:bodyPr/>
          <a:lstStyle/>
          <a:p>
            <a:r>
              <a:rPr lang="en-US" dirty="0" smtClean="0"/>
              <a:t>Progress Report #1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56398"/>
            <a:ext cx="7886700" cy="844153"/>
          </a:xfrm>
        </p:spPr>
        <p:txBody>
          <a:bodyPr>
            <a:normAutofit/>
          </a:bodyPr>
          <a:lstStyle/>
          <a:p>
            <a:r>
              <a:rPr lang="en-US" dirty="0" smtClean="0"/>
              <a:t>Suggested range: </a:t>
            </a:r>
          </a:p>
          <a:p>
            <a:r>
              <a:rPr lang="en-US" dirty="0" smtClean="0"/>
              <a:t>8,000-20,000 population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" y="303540"/>
            <a:ext cx="7023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Tip: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If you are at a different population range, be sure it represents noticeable </a:t>
            </a:r>
            <a:r>
              <a:rPr lang="en-US" b="1" dirty="0">
                <a:solidFill>
                  <a:srgbClr val="0000FF"/>
                </a:solidFill>
              </a:rPr>
              <a:t>progress </a:t>
            </a:r>
            <a:r>
              <a:rPr lang="en-US" b="1" dirty="0" smtClean="0">
                <a:solidFill>
                  <a:srgbClr val="0000FF"/>
                </a:solidFill>
              </a:rPr>
              <a:t>toward </a:t>
            </a:r>
            <a:r>
              <a:rPr lang="en-US" b="1" dirty="0">
                <a:solidFill>
                  <a:srgbClr val="0000FF"/>
                </a:solidFill>
              </a:rPr>
              <a:t>your goals before completing this check-</a:t>
            </a:r>
            <a:r>
              <a:rPr lang="en-US" b="1" dirty="0" smtClean="0">
                <a:solidFill>
                  <a:srgbClr val="0000FF"/>
                </a:solidFill>
              </a:rPr>
              <a:t>in.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750" y="200025"/>
            <a:ext cx="2847975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/>
              <a:t>Zoning Screenshot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4025" y="742295"/>
            <a:ext cx="5353050" cy="392415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Insert ONE screenshot showing city zones (birds’ eye view of city)</a:t>
            </a:r>
          </a:p>
          <a:p>
            <a:pPr algn="ctr"/>
            <a:endParaRPr lang="en-US" i="1" dirty="0" smtClean="0">
              <a:solidFill>
                <a:srgbClr val="0000FF"/>
              </a:solidFill>
            </a:endParaRPr>
          </a:p>
          <a:p>
            <a:r>
              <a:rPr lang="en-US" sz="1300" dirty="0" smtClean="0">
                <a:solidFill>
                  <a:srgbClr val="0000FF"/>
                </a:solidFill>
              </a:rPr>
              <a:t>Tips: </a:t>
            </a: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Pause </a:t>
            </a:r>
            <a:r>
              <a:rPr lang="en-US" sz="1300" dirty="0">
                <a:solidFill>
                  <a:srgbClr val="0000FF"/>
                </a:solidFill>
              </a:rPr>
              <a:t>the simulation (and save/backup the game at this point); </a:t>
            </a:r>
            <a:endParaRPr lang="en-US" sz="13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Make </a:t>
            </a:r>
            <a:r>
              <a:rPr lang="en-US" sz="1300" dirty="0">
                <a:solidFill>
                  <a:srgbClr val="0000FF"/>
                </a:solidFill>
              </a:rPr>
              <a:t>sure it is daytime in the simulation (to get the clearest view of the city); </a:t>
            </a:r>
            <a:endParaRPr lang="en-US" sz="13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Pick </a:t>
            </a:r>
            <a:r>
              <a:rPr lang="en-US" sz="1300" dirty="0">
                <a:solidFill>
                  <a:srgbClr val="0000FF"/>
                </a:solidFill>
              </a:rPr>
              <a:t>a point-of-view that shows the majority of the city features (you will use this same POV for all future city screen shots</a:t>
            </a:r>
            <a:r>
              <a:rPr lang="en-US" sz="1300" dirty="0" smtClean="0">
                <a:solidFill>
                  <a:srgbClr val="0000FF"/>
                </a:solidFill>
              </a:rPr>
              <a:t>);</a:t>
            </a: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Turn </a:t>
            </a:r>
            <a:r>
              <a:rPr lang="en-US" sz="1300" dirty="0">
                <a:solidFill>
                  <a:srgbClr val="0000FF"/>
                </a:solidFill>
              </a:rPr>
              <a:t>on zone highlighting (click on the Zone Tools icon); </a:t>
            </a:r>
          </a:p>
          <a:p>
            <a:pPr marL="342900" indent="-342900">
              <a:buAutoNum type="arabicPeriod"/>
            </a:pPr>
            <a:r>
              <a:rPr lang="en-US" sz="1300" dirty="0" smtClean="0">
                <a:solidFill>
                  <a:srgbClr val="0000FF"/>
                </a:solidFill>
              </a:rPr>
              <a:t>Take the screenshot.</a:t>
            </a:r>
          </a:p>
          <a:p>
            <a:pPr marL="685800" lvl="1" indent="-342900">
              <a:buFont typeface="+mj-lt"/>
              <a:buAutoNum type="alphaLcParenR"/>
            </a:pPr>
            <a:r>
              <a:rPr lang="en-US" sz="1300" u="sng" dirty="0" smtClean="0">
                <a:solidFill>
                  <a:srgbClr val="0000FF"/>
                </a:solidFill>
              </a:rPr>
              <a:t>PC Users</a:t>
            </a:r>
            <a:r>
              <a:rPr lang="en-US" sz="1300" dirty="0" smtClean="0">
                <a:solidFill>
                  <a:srgbClr val="0000FF"/>
                </a:solidFill>
              </a:rPr>
              <a:t>: Press </a:t>
            </a:r>
            <a:r>
              <a:rPr lang="en-US" sz="1300" dirty="0">
                <a:solidFill>
                  <a:srgbClr val="0000FF"/>
                </a:solidFill>
              </a:rPr>
              <a:t>"c" on the keyboard to take the screen shot; </a:t>
            </a:r>
            <a:r>
              <a:rPr lang="en-US" sz="1300" dirty="0" smtClean="0">
                <a:solidFill>
                  <a:srgbClr val="0000FF"/>
                </a:solidFill>
              </a:rPr>
              <a:t>The </a:t>
            </a:r>
            <a:r>
              <a:rPr lang="en-US" sz="1300" dirty="0">
                <a:solidFill>
                  <a:srgbClr val="0000FF"/>
                </a:solidFill>
              </a:rPr>
              <a:t>picture will be stored in your "Documents - SimCity - Pictures" folder</a:t>
            </a:r>
            <a:r>
              <a:rPr lang="en-US" sz="1300" dirty="0" smtClean="0">
                <a:solidFill>
                  <a:srgbClr val="0000FF"/>
                </a:solidFill>
              </a:rPr>
              <a:t>.</a:t>
            </a:r>
          </a:p>
          <a:p>
            <a:pPr marL="685800" lvl="1" indent="-342900">
              <a:buFont typeface="+mj-lt"/>
              <a:buAutoNum type="alphaLcParenR"/>
            </a:pPr>
            <a:r>
              <a:rPr lang="en-US" sz="1300" u="sng" dirty="0" smtClean="0">
                <a:solidFill>
                  <a:srgbClr val="0000FF"/>
                </a:solidFill>
              </a:rPr>
              <a:t>Mac Users</a:t>
            </a:r>
            <a:r>
              <a:rPr lang="en-US" sz="1300" dirty="0" smtClean="0">
                <a:solidFill>
                  <a:srgbClr val="0000FF"/>
                </a:solidFill>
              </a:rPr>
              <a:t>: Press </a:t>
            </a:r>
            <a:r>
              <a:rPr lang="en-US" sz="1300" dirty="0">
                <a:solidFill>
                  <a:srgbClr val="0000FF"/>
                </a:solidFill>
              </a:rPr>
              <a:t>the shift, command, and the number 4 keys all at the same time. This will bring up a cursor that looks like a plus sign. Drag this cursor over the area you want to take a screenshot of and then let go of the mouse. Screenshots taken this way will be saved on the desktop of the computer you are using, not in the SimCity Pictures </a:t>
            </a:r>
            <a:r>
              <a:rPr lang="en-US" sz="1300" dirty="0" smtClean="0">
                <a:solidFill>
                  <a:srgbClr val="0000FF"/>
                </a:solidFill>
              </a:rPr>
              <a:t>folder.</a:t>
            </a:r>
            <a:endParaRPr lang="en-US" sz="13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1650" y="152400"/>
            <a:ext cx="2847975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/>
              <a:t>Budget Screenshot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4025" y="1018520"/>
            <a:ext cx="5143500" cy="113877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Insert ONE screenshot showing the budget panel details (including expenses, income, and taxes).</a:t>
            </a:r>
          </a:p>
          <a:p>
            <a:pPr algn="ctr"/>
            <a:endParaRPr lang="en-US" i="1" dirty="0" smtClean="0">
              <a:solidFill>
                <a:srgbClr val="0000FF"/>
              </a:solidFill>
            </a:endParaRPr>
          </a:p>
          <a:p>
            <a:r>
              <a:rPr lang="en-US" sz="1300" dirty="0" smtClean="0">
                <a:solidFill>
                  <a:srgbClr val="0000FF"/>
                </a:solidFill>
              </a:rPr>
              <a:t>Tip: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rgbClr val="0000FF"/>
                </a:solidFill>
              </a:rPr>
              <a:t>Click </a:t>
            </a:r>
            <a:r>
              <a:rPr lang="en-US" sz="1300" dirty="0">
                <a:solidFill>
                  <a:srgbClr val="0000FF"/>
                </a:solidFill>
              </a:rPr>
              <a:t>on the budget tab in the bottom-middle of the screen.</a:t>
            </a:r>
          </a:p>
        </p:txBody>
      </p:sp>
    </p:spTree>
    <p:extLst>
      <p:ext uri="{BB962C8B-B14F-4D97-AF65-F5344CB8AC3E}">
        <p14:creationId xmlns:p14="http://schemas.microsoft.com/office/powerpoint/2010/main" val="18526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340519"/>
            <a:ext cx="7886700" cy="526256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Population detail (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insert # of citizens here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0675" y="1266825"/>
            <a:ext cx="5143500" cy="304698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Insert TWO screenshots:</a:t>
            </a:r>
          </a:p>
          <a:p>
            <a:pPr marL="1257300" indent="-2286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“workers” and “shoppers” </a:t>
            </a:r>
          </a:p>
          <a:p>
            <a:pPr marL="1257300" indent="-2286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“students,” “tourists,” and “homeless”</a:t>
            </a:r>
          </a:p>
          <a:p>
            <a:endParaRPr lang="en-US" sz="1600" i="1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Tips: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Click </a:t>
            </a:r>
            <a:r>
              <a:rPr lang="en-US" sz="1600" dirty="0">
                <a:solidFill>
                  <a:srgbClr val="0000FF"/>
                </a:solidFill>
              </a:rPr>
              <a:t>on the population tab at the bottom-right of the screen; 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Click </a:t>
            </a:r>
            <a:r>
              <a:rPr lang="en-US" sz="1600" dirty="0">
                <a:solidFill>
                  <a:srgbClr val="0000FF"/>
                </a:solidFill>
              </a:rPr>
              <a:t>on the "Details" tab of the population panel; 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Take </a:t>
            </a:r>
            <a:r>
              <a:rPr lang="en-US" sz="1600" dirty="0">
                <a:solidFill>
                  <a:srgbClr val="0000FF"/>
                </a:solidFill>
              </a:rPr>
              <a:t>one screen shot of the "Workers &amp; Shopper" tables; 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Scroll </a:t>
            </a:r>
            <a:r>
              <a:rPr lang="en-US" sz="1600" dirty="0">
                <a:solidFill>
                  <a:srgbClr val="0000FF"/>
                </a:solidFill>
              </a:rPr>
              <a:t>down and take a second screen shot of the "Students, Tourists, and Homeless" tables.</a:t>
            </a:r>
          </a:p>
        </p:txBody>
      </p:sp>
    </p:spTree>
    <p:extLst>
      <p:ext uri="{BB962C8B-B14F-4D97-AF65-F5344CB8AC3E}">
        <p14:creationId xmlns:p14="http://schemas.microsoft.com/office/powerpoint/2010/main" val="20414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Benchmark Chart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8615619"/>
              </p:ext>
            </p:extLst>
          </p:nvPr>
        </p:nvGraphicFramePr>
        <p:xfrm>
          <a:off x="628650" y="1369219"/>
          <a:ext cx="3886200" cy="3669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3602"/>
                <a:gridCol w="2232598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Mayor rating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mayor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Zoning/</a:t>
                      </a:r>
                      <a:r>
                        <a:rPr lang="en-US" sz="1400" baseline="0" dirty="0" smtClean="0"/>
                        <a:t> Development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zoning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Parks &amp; Rec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parks &amp; rec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Services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services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 &amp; Safety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health &amp; safety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8348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Utilities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utilities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3572696"/>
              </p:ext>
            </p:extLst>
          </p:nvPr>
        </p:nvGraphicFramePr>
        <p:xfrm>
          <a:off x="4629150" y="1359694"/>
          <a:ext cx="3886200" cy="3698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050"/>
                <a:gridCol w="234315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Education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education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Financial aid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financial aid benchmark and any cheats/codes/gaming techniques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used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 transit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public transit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Traffic congestion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traffic benchmark</a:t>
                      </a:r>
                    </a:p>
                  </a:txBody>
                  <a:tcPr marL="68580" marR="68580" marT="34290" marB="34290"/>
                </a:tc>
              </a:tr>
              <a:tr h="85010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Pollution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pollution 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Unemployment &amp;</a:t>
                      </a:r>
                      <a:r>
                        <a:rPr lang="en-US" sz="1400" baseline="0" dirty="0" smtClean="0"/>
                        <a:t> homelessness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Insert unemployment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&amp; homelessness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benchmark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7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Progress toward Goal 1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207839"/>
              </p:ext>
            </p:extLst>
          </p:nvPr>
        </p:nvGraphicFramePr>
        <p:xfrm>
          <a:off x="628650" y="1369219"/>
          <a:ext cx="7886700" cy="1203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33673"/>
                <a:gridCol w="3040144"/>
                <a:gridCol w="2912883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 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SIMCITY MEASUREMENT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Insert Goal #1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#1 for Goal #1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#2 for Goal #1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Continue if needed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Not</a:t>
                      </a:r>
                      <a:r>
                        <a:rPr lang="en-US" sz="1400" u="none" strike="noStrik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dirty="0" smtClean="0"/>
                        <a:t>__  _  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strike="noStrike" dirty="0" smtClean="0"/>
                        <a:t>Made</a:t>
                      </a:r>
                      <a:r>
                        <a:rPr lang="en-US" sz="1400" u="none" strike="noStrik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baseline="0" dirty="0" smtClean="0"/>
                        <a:t>	</a:t>
                      </a:r>
                      <a:r>
                        <a:rPr lang="en-US" sz="1400" u="none" strike="noStrike" baseline="0" dirty="0" smtClean="0"/>
                        <a:t>Complete</a:t>
                      </a:r>
                      <a:endParaRPr lang="en-US" sz="1400" u="sng" strike="noStrike" dirty="0" smtClean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8650" y="2810656"/>
            <a:ext cx="7886700" cy="12618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100" dirty="0">
                <a:solidFill>
                  <a:prstClr val="black"/>
                </a:solidFill>
              </a:rPr>
              <a:t>Our City’s Progress: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Insert team evidence for Goal #1 progress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Insert team evidence for Goal #1 progress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Progress </a:t>
            </a:r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oward Goal 2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817725"/>
              </p:ext>
            </p:extLst>
          </p:nvPr>
        </p:nvGraphicFramePr>
        <p:xfrm>
          <a:off x="628650" y="1369219"/>
          <a:ext cx="7886700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33673"/>
                <a:gridCol w="3040144"/>
                <a:gridCol w="2912883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 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SIMCITY MEASUREMENT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13030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Insert Goal #2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#1 for Goal #2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Insert Measurement #2 for Goal #2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Continue if needed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Not</a:t>
                      </a:r>
                      <a:r>
                        <a:rPr lang="en-US" sz="1400" u="none" strike="noStrik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dirty="0" smtClean="0"/>
                        <a:t>	</a:t>
                      </a:r>
                      <a:r>
                        <a:rPr lang="en-US" sz="1400" u="none" strike="noStrik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dirty="0" smtClean="0"/>
                        <a:t>__  _  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strike="noStrike" dirty="0" smtClean="0"/>
                        <a:t>Made</a:t>
                      </a:r>
                      <a:r>
                        <a:rPr lang="en-US" sz="1400" u="none" strike="noStrik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1400" u="sng" strike="noStrike" baseline="0" dirty="0" smtClean="0"/>
                        <a:t>	</a:t>
                      </a:r>
                      <a:r>
                        <a:rPr lang="en-US" sz="1400" u="none" strike="noStrike" baseline="0" dirty="0" smtClean="0"/>
                        <a:t>Complete</a:t>
                      </a:r>
                      <a:endParaRPr lang="en-US" sz="1400" u="sng" strike="noStrike" dirty="0" smtClean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8650" y="3018773"/>
            <a:ext cx="7886700" cy="9612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100" dirty="0">
                <a:solidFill>
                  <a:prstClr val="black"/>
                </a:solidFill>
              </a:rPr>
              <a:t>Our City’s Progress: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Insert team evidence for Goal </a:t>
            </a:r>
            <a:r>
              <a:rPr lang="en-US" sz="1800" dirty="0" smtClean="0">
                <a:solidFill>
                  <a:srgbClr val="0000FF"/>
                </a:solidFill>
              </a:rPr>
              <a:t>#2 </a:t>
            </a:r>
            <a:r>
              <a:rPr lang="en-US" sz="1800" dirty="0">
                <a:solidFill>
                  <a:srgbClr val="0000FF"/>
                </a:solidFill>
              </a:rPr>
              <a:t>progress</a:t>
            </a: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Insert team evidence for Goal </a:t>
            </a:r>
            <a:r>
              <a:rPr lang="en-US" sz="1800" dirty="0" smtClean="0">
                <a:solidFill>
                  <a:srgbClr val="0000FF"/>
                </a:solidFill>
              </a:rPr>
              <a:t>#2 </a:t>
            </a:r>
            <a:r>
              <a:rPr lang="en-US" sz="1800" dirty="0">
                <a:solidFill>
                  <a:srgbClr val="0000FF"/>
                </a:solidFill>
              </a:rPr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13436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5376</TotalTime>
  <Words>1494</Words>
  <Application>Microsoft Office PowerPoint</Application>
  <PresentationFormat>On-screen Show (16:9)</PresentationFormat>
  <Paragraphs>241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2016-2017 Virtual City Presentation</vt:lpstr>
      <vt:lpstr>[Insert Future City Team Name] Goals</vt:lpstr>
      <vt:lpstr>Progress Report #1</vt:lpstr>
      <vt:lpstr>PowerPoint Presentation</vt:lpstr>
      <vt:lpstr>PowerPoint Presentation</vt:lpstr>
      <vt:lpstr>Population detail (insert # of citizens here)</vt:lpstr>
      <vt:lpstr>Benchmark Chart</vt:lpstr>
      <vt:lpstr>Progress toward Goal 1</vt:lpstr>
      <vt:lpstr>Progress toward Goal 2</vt:lpstr>
      <vt:lpstr>Goals Screenshots</vt:lpstr>
      <vt:lpstr>Strategies: What Worked, What Didn’t Work</vt:lpstr>
      <vt:lpstr>Refining Strategies: Next steps</vt:lpstr>
      <vt:lpstr>Progress Report #2 (final city)</vt:lpstr>
      <vt:lpstr>PowerPoint Presentation</vt:lpstr>
      <vt:lpstr>PowerPoint Presentation</vt:lpstr>
      <vt:lpstr>Population detail (insert # of citizens here)</vt:lpstr>
      <vt:lpstr>Benchmark Chart</vt:lpstr>
      <vt:lpstr>Progress toward Goal 1</vt:lpstr>
      <vt:lpstr>Progress toward Goal 2</vt:lpstr>
      <vt:lpstr>Goals Screenshots</vt:lpstr>
      <vt:lpstr>PowerPoint Presentation</vt:lpstr>
      <vt:lpstr>Conclusion: Learning Outcomes</vt:lpstr>
      <vt:lpstr>Conclusion: Applying Virtual City Results to Other Deliverables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SimCity 2015</dc:title>
  <dc:creator>Jean</dc:creator>
  <cp:lastModifiedBy>Alissa Wolbach</cp:lastModifiedBy>
  <cp:revision>157</cp:revision>
  <cp:lastPrinted>2016-10-05T16:52:32Z</cp:lastPrinted>
  <dcterms:created xsi:type="dcterms:W3CDTF">2015-05-18T18:46:11Z</dcterms:created>
  <dcterms:modified xsi:type="dcterms:W3CDTF">2016-10-05T20:17:03Z</dcterms:modified>
</cp:coreProperties>
</file>