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76B0E-AC93-064B-96D8-7D89BA531E5B}" type="datetimeFigureOut">
              <a:rPr lang="en-US" smtClean="0"/>
              <a:t>8/30/16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553F0-C2FF-0B48-B981-B833F716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3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Relationship Id="rId3" Type="http://schemas.openxmlformats.org/officeDocument/2006/relationships/hyperlink" Target="http://teachers.egfi-k12.org/design-process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Diagram source: NASA via ASEE at </a:t>
            </a:r>
            <a:r>
              <a:rPr lang="en-US" altLang="en-US" sz="1200" dirty="0" smtClean="0">
                <a:latin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http://teachers.egfi-k12.org/design-process</a:t>
            </a:r>
            <a:r>
              <a:rPr lang="en-US" altLang="en-US" sz="1200" dirty="0" smtClean="0">
                <a:latin typeface="Calibri" panose="020F0502020204030204" pitchFamily="34" charset="0"/>
                <a:cs typeface="Times New Roman" panose="02020603050405020304" pitchFamily="18" charset="0"/>
                <a:hlinkClick r:id="rId3"/>
              </a:rPr>
              <a:t>/</a:t>
            </a:r>
            <a:endParaRPr lang="en-US" altLang="en-US" sz="12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indent="-22860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en-US" sz="1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What do I want to do?, What is the problem?, What</a:t>
            </a:r>
            <a:r>
              <a:rPr lang="en-US" altLang="en-US" sz="12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have others done?</a:t>
            </a:r>
          </a:p>
          <a:p>
            <a:pPr marL="228600" marR="0" indent="-22860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en-US" sz="12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(brainstorm)What could be some solutions? Pick one idea to start with  you think would be best</a:t>
            </a:r>
          </a:p>
          <a:p>
            <a:pPr marL="228600" marR="0" indent="-22860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en-US" sz="12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Draw a diagram of your idea. Make a list of materials, Decide how it works or how you will test it.</a:t>
            </a:r>
          </a:p>
          <a:p>
            <a:pPr marL="228600" marR="0" indent="-22860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en-US" sz="12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Build a prototype, test it and talk about what works and what </a:t>
            </a:r>
            <a:r>
              <a:rPr lang="en-US" altLang="en-US" sz="1200" baseline="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dosent</a:t>
            </a:r>
            <a:r>
              <a:rPr lang="en-US" altLang="en-US" sz="12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’ work</a:t>
            </a:r>
          </a:p>
          <a:p>
            <a:pPr marL="228600" marR="0" indent="-22860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en-US" sz="12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Talk about how you could improve your product. Draw a new design.</a:t>
            </a:r>
            <a:endParaRPr lang="en-US" altLang="en-US" sz="12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0EF69C-508F-48DE-AD74-99C0808BA5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14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AE7-6B2E-FA40-A0B2-AC2D2E3A2CC2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27C4-E3EC-364C-B228-4F59EF2D0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4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AE7-6B2E-FA40-A0B2-AC2D2E3A2CC2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27C4-E3EC-364C-B228-4F59EF2D0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2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AE7-6B2E-FA40-A0B2-AC2D2E3A2CC2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27C4-E3EC-364C-B228-4F59EF2D0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8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AE7-6B2E-FA40-A0B2-AC2D2E3A2CC2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27C4-E3EC-364C-B228-4F59EF2D0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AE7-6B2E-FA40-A0B2-AC2D2E3A2CC2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27C4-E3EC-364C-B228-4F59EF2D0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7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AE7-6B2E-FA40-A0B2-AC2D2E3A2CC2}" type="datetimeFigureOut">
              <a:rPr lang="en-US" smtClean="0"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27C4-E3EC-364C-B228-4F59EF2D0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AE7-6B2E-FA40-A0B2-AC2D2E3A2CC2}" type="datetimeFigureOut">
              <a:rPr lang="en-US" smtClean="0"/>
              <a:t>8/30/16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27C4-E3EC-364C-B228-4F59EF2D0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1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AE7-6B2E-FA40-A0B2-AC2D2E3A2CC2}" type="datetimeFigureOut">
              <a:rPr lang="en-US" smtClean="0"/>
              <a:t>8/30/16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27C4-E3EC-364C-B228-4F59EF2D0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1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AE7-6B2E-FA40-A0B2-AC2D2E3A2CC2}" type="datetimeFigureOut">
              <a:rPr lang="en-US" smtClean="0"/>
              <a:t>8/30/16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27C4-E3EC-364C-B228-4F59EF2D0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9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AE7-6B2E-FA40-A0B2-AC2D2E3A2CC2}" type="datetimeFigureOut">
              <a:rPr lang="en-US" smtClean="0"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27C4-E3EC-364C-B228-4F59EF2D0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AE7-6B2E-FA40-A0B2-AC2D2E3A2CC2}" type="datetimeFigureOut">
              <a:rPr lang="en-US" smtClean="0"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27C4-E3EC-364C-B228-4F59EF2D0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3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58AE7-6B2E-FA40-A0B2-AC2D2E3A2CC2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927C4-E3EC-364C-B228-4F59EF2D0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6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s.egfi-k12.org/design-process/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1.2 The Engineer Design Process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5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2016126" y="1219200"/>
            <a:ext cx="7737475" cy="53340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en-US" b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Design challenges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are not limited to engineering, but can also be found in other fields.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Artists, architects, interior designers, clothing designers, etc.</a:t>
            </a:r>
            <a:r>
              <a:rPr lang="en-US" altLang="en-US" dirty="0" smtClean="0">
                <a:cs typeface="Times New Roman" panose="02020603050405020304" pitchFamily="18" charset="0"/>
              </a:rPr>
              <a:t>,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are all “designing” products and solutions for us!  So, they are also engaged in the design process!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So, </a:t>
            </a:r>
            <a:r>
              <a:rPr lang="en-US" altLang="en-US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is design?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Design can be loosely stated as </a:t>
            </a:r>
            <a:r>
              <a:rPr lang="en-US" altLang="en-US" b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 art of creating something that does not exist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 Such a creation can be in the mind, too. For instance, you can “design a story” by thinking about the story plot, the characters you want to use in the tale, how long you want it to be, and who you want to be reading it.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Let’s first consider </a:t>
            </a:r>
            <a:r>
              <a:rPr lang="en-US" altLang="en-US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engineering design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and then you will perform a non-engineering design activity.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What Is Design?</a:t>
            </a:r>
          </a:p>
        </p:txBody>
      </p:sp>
    </p:spTree>
    <p:extLst>
      <p:ext uri="{BB962C8B-B14F-4D97-AF65-F5344CB8AC3E}">
        <p14:creationId xmlns:p14="http://schemas.microsoft.com/office/powerpoint/2010/main" val="21208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6628" name="Rectangle 9"/>
          <p:cNvSpPr>
            <a:spLocks noChangeArrowheads="1"/>
          </p:cNvSpPr>
          <p:nvPr/>
        </p:nvSpPr>
        <p:spPr bwMode="auto">
          <a:xfrm>
            <a:off x="6154738" y="6345239"/>
            <a:ext cx="41084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Diagram source: </a:t>
            </a: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http://teachers.egfi-k12.org/design-process/</a:t>
            </a:r>
            <a:endParaRPr lang="en-US" altLang="en-US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7076660" y="1066800"/>
            <a:ext cx="4426227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ASEE website states: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en-US" altLang="en-US" sz="20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“For engineers, the design process is </a:t>
            </a:r>
            <a:r>
              <a:rPr lang="en-US" altLang="en-US" sz="2000" b="1" i="1" dirty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series of steps </a:t>
            </a:r>
            <a:r>
              <a:rPr lang="en-US" altLang="en-US" sz="20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that helps teams frame and solve complex problems. </a:t>
            </a:r>
            <a:r>
              <a:rPr lang="en-US" altLang="en-US" sz="2000" b="1" i="1" dirty="0">
                <a:solidFill>
                  <a:schemeClr val="accent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Anyone can do it!</a:t>
            </a:r>
            <a:r>
              <a:rPr lang="en-US" altLang="en-US" sz="20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 To figure out how to build something, engineering teams </a:t>
            </a:r>
            <a:r>
              <a:rPr lang="en-US" altLang="en-US" sz="2000" b="1" i="1" dirty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gather information</a:t>
            </a:r>
            <a:r>
              <a:rPr lang="en-US" altLang="en-US" sz="20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 and conduct research to understand the needs and challenges to be addressed.”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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So, in a design cycle, the steps indicated in the diagram are done in sequence, and sometimes repeated, too, to improve the design! </a:t>
            </a:r>
          </a:p>
        </p:txBody>
      </p:sp>
      <p:sp>
        <p:nvSpPr>
          <p:cNvPr id="266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Engineering Design Process</a:t>
            </a:r>
          </a:p>
        </p:txBody>
      </p: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2152650" y="6292850"/>
            <a:ext cx="40020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See more details on the next slide. </a:t>
            </a:r>
            <a:r>
              <a:rPr lang="en-US" altLang="en-US" sz="1800" b="1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endParaRPr lang="en-US" altLang="en-US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www.nasa.gov/images/content/183835main_edc_flow_k4_5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1"/>
            <a:ext cx="4619624" cy="461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1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1752600" y="1905000"/>
            <a:ext cx="8382000" cy="4495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"/>
              <a:defRPr/>
            </a:pPr>
            <a:r>
              <a:rPr lang="en-US" altLang="en-US" b="1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Brainstorm how you would plan and organize a picnic for your friends. </a:t>
            </a:r>
            <a:r>
              <a:rPr lang="en-US" altLang="en-US" b="1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Consider each of the </a:t>
            </a:r>
            <a:r>
              <a:rPr lang="en-US" altLang="en-US" b="1" dirty="0">
                <a:solidFill>
                  <a:schemeClr val="accent3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steps </a:t>
            </a:r>
            <a:r>
              <a:rPr lang="en-US" altLang="en-US" b="1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 the design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cycle and </a:t>
            </a:r>
            <a:r>
              <a:rPr lang="en-US" altLang="en-US" b="1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address each one.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"/>
              <a:defRPr/>
            </a:pPr>
            <a:r>
              <a:rPr lang="en-US" altLang="en-US" b="1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Assuming that you organized and held such a picnic, what might be some things you might have missed during planning the first time, and how can you use that to </a:t>
            </a:r>
            <a:r>
              <a:rPr lang="en-US" altLang="en-US" b="1" dirty="0">
                <a:solidFill>
                  <a:schemeClr val="accent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“improve” </a:t>
            </a:r>
            <a:r>
              <a:rPr lang="en-US" altLang="en-US" b="1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 picnic the second time?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"/>
              <a:defRPr/>
            </a:pPr>
            <a:r>
              <a:rPr lang="en-US" altLang="en-US" b="1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How is this activity </a:t>
            </a:r>
            <a:r>
              <a:rPr lang="en-US" altLang="en-US" b="1" dirty="0">
                <a:solidFill>
                  <a:schemeClr val="accent3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similar to</a:t>
            </a:r>
            <a:r>
              <a:rPr lang="en-US" altLang="en-US" b="1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designing a new house or designing spacecraft to take us to the moon?</a:t>
            </a:r>
            <a:endParaRPr lang="en-US" altLang="en-US" b="1" dirty="0">
              <a:solidFill>
                <a:srgbClr val="3366FF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BC3E00-43BD-45CE-ABF1-6A83EB634E5E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9700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153400" cy="792162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Your 15-Minute Design Challenge: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2819400" y="965559"/>
            <a:ext cx="6934200" cy="7921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>
              <a:defRPr/>
            </a:pPr>
            <a:r>
              <a:rPr lang="en-US" sz="3600" dirty="0">
                <a:solidFill>
                  <a:schemeClr val="accent2"/>
                </a:solidFill>
              </a:rPr>
              <a:t>To design a picnic for your friends.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8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>
          <a:xfrm>
            <a:off x="1752601" y="1706564"/>
            <a:ext cx="8424863" cy="5026025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Where do you want to hold the picnic? At home, a park, a rented place?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How many friends to invite? Via Facebook, text, email?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day/time? How much advance notice so you can make sure everyone might has that day open?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foods and beverages to provide?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games or activities to plan?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is your budget? Total all estimated costs on a financial sheet. If costs too much, iterate and revise your plan.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Will the picnic plan be acceptable to your parents/guardians?</a:t>
            </a:r>
            <a:endParaRPr lang="en-US" altLang="en-US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B4FC70-594A-4787-973A-193F73BC8103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Title 2"/>
          <p:cNvSpPr>
            <a:spLocks noGrp="1"/>
          </p:cNvSpPr>
          <p:nvPr>
            <p:ph type="title"/>
          </p:nvPr>
        </p:nvSpPr>
        <p:spPr>
          <a:xfrm>
            <a:off x="1843088" y="808038"/>
            <a:ext cx="7467600" cy="792162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Example Questions to Answer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839913" y="266700"/>
            <a:ext cx="8285162" cy="533400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accent3"/>
                </a:solidFill>
              </a:rPr>
              <a:t>Design Challenge: </a:t>
            </a:r>
            <a:r>
              <a:rPr lang="en-US" dirty="0">
                <a:solidFill>
                  <a:schemeClr val="accent2"/>
                </a:solidFill>
              </a:rPr>
              <a:t>Design a Picnic for Your Friends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537</Words>
  <Application>Microsoft Macintosh PowerPoint</Application>
  <PresentationFormat>Widescreen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Calibri Light</vt:lpstr>
      <vt:lpstr>ＭＳ Ｐゴシック</vt:lpstr>
      <vt:lpstr>Times New Roman</vt:lpstr>
      <vt:lpstr>Wingdings</vt:lpstr>
      <vt:lpstr>Arial</vt:lpstr>
      <vt:lpstr>Office Theme</vt:lpstr>
      <vt:lpstr>1.2 The Engineer Design Process</vt:lpstr>
      <vt:lpstr>What Is Design?</vt:lpstr>
      <vt:lpstr>Engineering Design Process</vt:lpstr>
      <vt:lpstr>Your 15-Minute Design Challenge:</vt:lpstr>
      <vt:lpstr>Example Questions to Answer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Wolbach</dc:creator>
  <cp:lastModifiedBy>Jacob Wolbach</cp:lastModifiedBy>
  <cp:revision>2</cp:revision>
  <dcterms:created xsi:type="dcterms:W3CDTF">2016-08-30T23:53:34Z</dcterms:created>
  <dcterms:modified xsi:type="dcterms:W3CDTF">2016-08-31T00:11:41Z</dcterms:modified>
</cp:coreProperties>
</file>