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4"/>
  </p:notesMasterIdLst>
  <p:handoutMasterIdLst>
    <p:handoutMasterId r:id="rId15"/>
  </p:handoutMasterIdLst>
  <p:sldIdLst>
    <p:sldId id="256" r:id="rId3"/>
    <p:sldId id="259" r:id="rId4"/>
    <p:sldId id="260" r:id="rId5"/>
    <p:sldId id="261" r:id="rId6"/>
    <p:sldId id="263" r:id="rId7"/>
    <p:sldId id="264" r:id="rId8"/>
    <p:sldId id="262" r:id="rId9"/>
    <p:sldId id="266" r:id="rId10"/>
    <p:sldId id="265" r:id="rId11"/>
    <p:sldId id="267" r:id="rId12"/>
    <p:sldId id="258" r:id="rId13"/>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B"/>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3036" autoAdjust="0"/>
  </p:normalViewPr>
  <p:slideViewPr>
    <p:cSldViewPr snapToGrid="0">
      <p:cViewPr varScale="1">
        <p:scale>
          <a:sx n="89" d="100"/>
          <a:sy n="89" d="100"/>
        </p:scale>
        <p:origin x="1744"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55" d="100"/>
          <a:sy n="55" d="100"/>
        </p:scale>
        <p:origin x="-1134"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90383" y="59638"/>
            <a:ext cx="4118822" cy="356605"/>
          </a:xfrm>
          <a:prstGeom prst="rect">
            <a:avLst/>
          </a:prstGeom>
          <a:noFill/>
          <a:ln w="9525">
            <a:noFill/>
            <a:miter lim="800000"/>
            <a:headEnd/>
            <a:tailEnd/>
          </a:ln>
          <a:effectLst/>
        </p:spPr>
        <p:txBody>
          <a:bodyPr vert="horz" wrap="square" lIns="94947" tIns="47474" rIns="94947" bIns="47474" numCol="1" anchor="t" anchorCtr="0" compatLnSpc="1">
            <a:prstTxWarp prst="textNoShape">
              <a:avLst/>
            </a:prstTxWarp>
          </a:bodyPr>
          <a:lstStyle>
            <a:lvl1pPr defTabSz="949568">
              <a:defRPr sz="1200">
                <a:latin typeface="Arial" charset="0"/>
              </a:defRPr>
            </a:lvl1pPr>
          </a:lstStyle>
          <a:p>
            <a:pPr>
              <a:defRPr/>
            </a:pPr>
            <a:r>
              <a:rPr lang="en-US"/>
              <a:t>Introduction to Engineering</a:t>
            </a:r>
          </a:p>
        </p:txBody>
      </p:sp>
      <p:sp>
        <p:nvSpPr>
          <p:cNvPr id="3079" name="Rectangle 7"/>
          <p:cNvSpPr>
            <a:spLocks noGrp="1" noChangeArrowheads="1"/>
          </p:cNvSpPr>
          <p:nvPr>
            <p:ph type="dt" sz="quarter" idx="1"/>
          </p:nvPr>
        </p:nvSpPr>
        <p:spPr bwMode="auto">
          <a:xfrm>
            <a:off x="5095805" y="59638"/>
            <a:ext cx="4118822" cy="499004"/>
          </a:xfrm>
          <a:prstGeom prst="rect">
            <a:avLst/>
          </a:prstGeom>
          <a:noFill/>
          <a:ln w="9525">
            <a:noFill/>
            <a:miter lim="800000"/>
            <a:headEnd/>
            <a:tailEnd/>
          </a:ln>
          <a:effectLst/>
        </p:spPr>
        <p:txBody>
          <a:bodyPr vert="horz" wrap="square" lIns="94947" tIns="47474" rIns="94947" bIns="47474" numCol="1" anchor="t" anchorCtr="0" compatLnSpc="1">
            <a:prstTxWarp prst="textNoShape">
              <a:avLst/>
            </a:prstTxWarp>
          </a:bodyPr>
          <a:lstStyle>
            <a:lvl1pPr algn="r" defTabSz="949568">
              <a:defRPr sz="1200">
                <a:latin typeface="Arial" charset="0"/>
              </a:defRPr>
            </a:lvl1pPr>
          </a:lstStyle>
          <a:p>
            <a:pPr>
              <a:defRPr/>
            </a:pPr>
            <a:r>
              <a:rPr lang="en-US" smtClean="0"/>
              <a:t>1.1.2 – Introduction to Engineering</a:t>
            </a:r>
            <a:endParaRPr lang="en-US"/>
          </a:p>
        </p:txBody>
      </p:sp>
      <p:sp>
        <p:nvSpPr>
          <p:cNvPr id="3080" name="Rectangle 8"/>
          <p:cNvSpPr>
            <a:spLocks noGrp="1" noChangeArrowheads="1"/>
          </p:cNvSpPr>
          <p:nvPr>
            <p:ph type="ftr" sz="quarter" idx="2"/>
          </p:nvPr>
        </p:nvSpPr>
        <p:spPr bwMode="auto">
          <a:xfrm>
            <a:off x="105446" y="6581987"/>
            <a:ext cx="4118822" cy="356606"/>
          </a:xfrm>
          <a:prstGeom prst="rect">
            <a:avLst/>
          </a:prstGeom>
          <a:noFill/>
          <a:ln w="9525">
            <a:noFill/>
            <a:miter lim="800000"/>
            <a:headEnd/>
            <a:tailEnd/>
          </a:ln>
          <a:effectLst/>
        </p:spPr>
        <p:txBody>
          <a:bodyPr vert="horz" wrap="square" lIns="94947" tIns="47474" rIns="94947" bIns="47474" numCol="1" anchor="b" anchorCtr="0" compatLnSpc="1">
            <a:prstTxWarp prst="textNoShape">
              <a:avLst/>
            </a:prstTxWarp>
          </a:bodyPr>
          <a:lstStyle>
            <a:lvl1pPr defTabSz="949568" eaLnBrk="0" hangingPunct="0">
              <a:defRPr sz="1200">
                <a:latin typeface="Arial" charset="0"/>
                <a:cs typeface="Arial" charset="0"/>
              </a:defRPr>
            </a:lvl1pPr>
          </a:lstStyle>
          <a:p>
            <a:pPr>
              <a:defRPr/>
            </a:pPr>
            <a:r>
              <a:rPr lang="en-US"/>
              <a:t>Project Lead The Way, Inc.</a:t>
            </a:r>
            <a:endParaRPr lang="en-US" baseline="30000"/>
          </a:p>
          <a:p>
            <a:pPr>
              <a:defRPr/>
            </a:pPr>
            <a:r>
              <a:rPr lang="en-US"/>
              <a:t>Copyright </a:t>
            </a:r>
            <a:r>
              <a:rPr lang="en-US" smtClean="0"/>
              <a:t>2010</a:t>
            </a:r>
            <a:endParaRPr lang="en-US"/>
          </a:p>
        </p:txBody>
      </p:sp>
      <p:sp>
        <p:nvSpPr>
          <p:cNvPr id="3081" name="Rectangle 9"/>
          <p:cNvSpPr>
            <a:spLocks noGrp="1" noChangeArrowheads="1"/>
          </p:cNvSpPr>
          <p:nvPr>
            <p:ph type="sldNum" sz="quarter" idx="3"/>
          </p:nvPr>
        </p:nvSpPr>
        <p:spPr bwMode="auto">
          <a:xfrm>
            <a:off x="5382015" y="6769417"/>
            <a:ext cx="4118822" cy="356606"/>
          </a:xfrm>
          <a:prstGeom prst="rect">
            <a:avLst/>
          </a:prstGeom>
          <a:noFill/>
          <a:ln w="9525">
            <a:noFill/>
            <a:miter lim="800000"/>
            <a:headEnd/>
            <a:tailEnd/>
          </a:ln>
          <a:effectLst/>
        </p:spPr>
        <p:txBody>
          <a:bodyPr vert="horz" wrap="square" lIns="94947" tIns="47474" rIns="94947" bIns="47474" numCol="1" anchor="b" anchorCtr="0" compatLnSpc="1">
            <a:prstTxWarp prst="textNoShape">
              <a:avLst/>
            </a:prstTxWarp>
          </a:bodyPr>
          <a:lstStyle>
            <a:lvl1pPr algn="r" defTabSz="949568">
              <a:defRPr sz="1200">
                <a:latin typeface="Arial" charset="0"/>
              </a:defRPr>
            </a:lvl1pPr>
          </a:lstStyle>
          <a:p>
            <a:pPr>
              <a:defRPr/>
            </a:pPr>
            <a:fld id="{716329CA-D99B-4DC8-ADFD-21881B4CCE92}" type="slidenum">
              <a:rPr lang="en-US"/>
              <a:pPr>
                <a:defRPr/>
              </a:pPr>
              <a:t>‹#›</a:t>
            </a:fld>
            <a:endParaRPr lang="en-US"/>
          </a:p>
        </p:txBody>
      </p:sp>
    </p:spTree>
    <p:extLst>
      <p:ext uri="{BB962C8B-B14F-4D97-AF65-F5344CB8AC3E}">
        <p14:creationId xmlns:p14="http://schemas.microsoft.com/office/powerpoint/2010/main" val="10035026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29640" y="3329940"/>
            <a:ext cx="7437120" cy="31546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4" name="Rectangle 8"/>
          <p:cNvSpPr>
            <a:spLocks noGrp="1" noChangeArrowheads="1"/>
          </p:cNvSpPr>
          <p:nvPr>
            <p:ph type="hdr" sz="quarter"/>
          </p:nvPr>
        </p:nvSpPr>
        <p:spPr bwMode="auto">
          <a:xfrm>
            <a:off x="90383" y="59638"/>
            <a:ext cx="4118822" cy="356605"/>
          </a:xfrm>
          <a:prstGeom prst="rect">
            <a:avLst/>
          </a:prstGeom>
          <a:noFill/>
          <a:ln w="9525">
            <a:noFill/>
            <a:miter lim="800000"/>
            <a:headEnd/>
            <a:tailEnd/>
          </a:ln>
          <a:effectLst/>
        </p:spPr>
        <p:txBody>
          <a:bodyPr vert="horz" wrap="square" lIns="94947" tIns="47474" rIns="94947" bIns="47474" numCol="1" anchor="t" anchorCtr="0" compatLnSpc="1">
            <a:prstTxWarp prst="textNoShape">
              <a:avLst/>
            </a:prstTxWarp>
          </a:bodyPr>
          <a:lstStyle>
            <a:lvl1pPr defTabSz="949568">
              <a:defRPr sz="1200">
                <a:latin typeface="Arial" charset="0"/>
              </a:defRPr>
            </a:lvl1pPr>
          </a:lstStyle>
          <a:p>
            <a:pPr>
              <a:defRPr/>
            </a:pPr>
            <a:r>
              <a:rPr lang="en-US"/>
              <a:t>Introduction to Engineering</a:t>
            </a:r>
          </a:p>
        </p:txBody>
      </p:sp>
      <p:sp>
        <p:nvSpPr>
          <p:cNvPr id="14345" name="Rectangle 9"/>
          <p:cNvSpPr>
            <a:spLocks noGrp="1" noChangeArrowheads="1"/>
          </p:cNvSpPr>
          <p:nvPr>
            <p:ph type="dt" sz="quarter" idx="1"/>
          </p:nvPr>
        </p:nvSpPr>
        <p:spPr bwMode="auto">
          <a:xfrm>
            <a:off x="5095805" y="59638"/>
            <a:ext cx="4118822" cy="499004"/>
          </a:xfrm>
          <a:prstGeom prst="rect">
            <a:avLst/>
          </a:prstGeom>
          <a:noFill/>
          <a:ln w="9525">
            <a:noFill/>
            <a:miter lim="800000"/>
            <a:headEnd/>
            <a:tailEnd/>
          </a:ln>
          <a:effectLst/>
        </p:spPr>
        <p:txBody>
          <a:bodyPr vert="horz" wrap="square" lIns="94947" tIns="47474" rIns="94947" bIns="47474" numCol="1" anchor="t" anchorCtr="0" compatLnSpc="1">
            <a:prstTxWarp prst="textNoShape">
              <a:avLst/>
            </a:prstTxWarp>
          </a:bodyPr>
          <a:lstStyle>
            <a:lvl1pPr algn="r" defTabSz="949568">
              <a:defRPr sz="1200">
                <a:latin typeface="Arial" charset="0"/>
              </a:defRPr>
            </a:lvl1pPr>
          </a:lstStyle>
          <a:p>
            <a:pPr>
              <a:defRPr/>
            </a:pPr>
            <a:r>
              <a:rPr lang="en-US" smtClean="0"/>
              <a:t>1.1.2 – Introduction to Engineering</a:t>
            </a:r>
            <a:endParaRPr lang="en-US"/>
          </a:p>
        </p:txBody>
      </p:sp>
      <p:sp>
        <p:nvSpPr>
          <p:cNvPr id="14346" name="Rectangle 10"/>
          <p:cNvSpPr>
            <a:spLocks noChangeArrowheads="1"/>
          </p:cNvSpPr>
          <p:nvPr/>
        </p:nvSpPr>
        <p:spPr bwMode="auto">
          <a:xfrm>
            <a:off x="105446" y="6581987"/>
            <a:ext cx="4118822" cy="356606"/>
          </a:xfrm>
          <a:prstGeom prst="rect">
            <a:avLst/>
          </a:prstGeom>
          <a:noFill/>
          <a:ln w="9525">
            <a:noFill/>
            <a:miter lim="800000"/>
            <a:headEnd/>
            <a:tailEnd/>
          </a:ln>
          <a:effectLst/>
        </p:spPr>
        <p:txBody>
          <a:bodyPr lIns="94947" tIns="47474" rIns="94947" bIns="47474" anchor="b"/>
          <a:lstStyle/>
          <a:p>
            <a:pPr defTabSz="949568" eaLnBrk="0" hangingPunct="0">
              <a:defRPr/>
            </a:pPr>
            <a:r>
              <a:rPr lang="en-US" sz="1200" dirty="0"/>
              <a:t>Project Lead The Way, Inc.</a:t>
            </a:r>
            <a:endParaRPr lang="en-US" sz="1200" baseline="30000" dirty="0">
              <a:cs typeface="Arial" charset="0"/>
            </a:endParaRPr>
          </a:p>
          <a:p>
            <a:pPr defTabSz="949568" eaLnBrk="0" hangingPunct="0">
              <a:defRPr/>
            </a:pPr>
            <a:r>
              <a:rPr lang="en-US" sz="1200" dirty="0">
                <a:cs typeface="Arial" charset="0"/>
              </a:rPr>
              <a:t>Copyright 2010</a:t>
            </a:r>
          </a:p>
        </p:txBody>
      </p:sp>
      <p:sp>
        <p:nvSpPr>
          <p:cNvPr id="14347" name="Rectangle 11"/>
          <p:cNvSpPr>
            <a:spLocks noChangeArrowheads="1"/>
          </p:cNvSpPr>
          <p:nvPr/>
        </p:nvSpPr>
        <p:spPr bwMode="auto">
          <a:xfrm>
            <a:off x="5382015" y="6769417"/>
            <a:ext cx="4118822" cy="356606"/>
          </a:xfrm>
          <a:prstGeom prst="rect">
            <a:avLst/>
          </a:prstGeom>
          <a:noFill/>
          <a:ln w="9525">
            <a:noFill/>
            <a:miter lim="800000"/>
            <a:headEnd/>
            <a:tailEnd/>
          </a:ln>
          <a:effectLst/>
        </p:spPr>
        <p:txBody>
          <a:bodyPr lIns="94947" tIns="47474" rIns="94947" bIns="47474" anchor="b"/>
          <a:lstStyle/>
          <a:p>
            <a:pPr algn="r" defTabSz="949568">
              <a:defRPr/>
            </a:pPr>
            <a:fld id="{9B7168D7-2556-486B-BBA3-3DD7FB6BC104}" type="slidenum">
              <a:rPr lang="en-US" sz="1200"/>
              <a:pPr algn="r" defTabSz="949568">
                <a:defRPr/>
              </a:pPr>
              <a:t>‹#›</a:t>
            </a:fld>
            <a:endParaRPr lang="en-US" sz="1200" dirty="0"/>
          </a:p>
        </p:txBody>
      </p:sp>
    </p:spTree>
    <p:extLst>
      <p:ext uri="{BB962C8B-B14F-4D97-AF65-F5344CB8AC3E}">
        <p14:creationId xmlns:p14="http://schemas.microsoft.com/office/powerpoint/2010/main" val="879426142"/>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
        <p:nvSpPr>
          <p:cNvPr id="15364" name="Rectangle 8"/>
          <p:cNvSpPr>
            <a:spLocks noGrp="1" noChangeArrowheads="1"/>
          </p:cNvSpPr>
          <p:nvPr>
            <p:ph type="hdr" sz="quarter"/>
          </p:nvPr>
        </p:nvSpPr>
        <p:spPr>
          <a:noFill/>
        </p:spPr>
        <p:txBody>
          <a:bodyPr/>
          <a:lstStyle/>
          <a:p>
            <a:r>
              <a:rPr lang="en-US" smtClean="0"/>
              <a:t>Introduction to Engineering</a:t>
            </a:r>
          </a:p>
        </p:txBody>
      </p:sp>
      <p:sp>
        <p:nvSpPr>
          <p:cNvPr id="15365"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1532709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
        <p:nvSpPr>
          <p:cNvPr id="24580" name="Rectangle 8"/>
          <p:cNvSpPr>
            <a:spLocks noGrp="1" noChangeArrowheads="1"/>
          </p:cNvSpPr>
          <p:nvPr>
            <p:ph type="hdr" sz="quarter"/>
          </p:nvPr>
        </p:nvSpPr>
        <p:spPr>
          <a:noFill/>
        </p:spPr>
        <p:txBody>
          <a:bodyPr/>
          <a:lstStyle/>
          <a:p>
            <a:r>
              <a:rPr lang="en-US" smtClean="0"/>
              <a:t>Introduction to Engineering</a:t>
            </a:r>
          </a:p>
        </p:txBody>
      </p:sp>
      <p:sp>
        <p:nvSpPr>
          <p:cNvPr id="24581"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979020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
        <p:nvSpPr>
          <p:cNvPr id="25604" name="Rectangle 8"/>
          <p:cNvSpPr>
            <a:spLocks noGrp="1" noChangeArrowheads="1"/>
          </p:cNvSpPr>
          <p:nvPr>
            <p:ph type="hdr" sz="quarter"/>
          </p:nvPr>
        </p:nvSpPr>
        <p:spPr>
          <a:noFill/>
        </p:spPr>
        <p:txBody>
          <a:bodyPr/>
          <a:lstStyle/>
          <a:p>
            <a:r>
              <a:rPr lang="en-US" smtClean="0"/>
              <a:t>Introduction to Engineering</a:t>
            </a:r>
          </a:p>
        </p:txBody>
      </p:sp>
      <p:sp>
        <p:nvSpPr>
          <p:cNvPr id="25605"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385168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
        <p:nvSpPr>
          <p:cNvPr id="16388" name="Rectangle 8"/>
          <p:cNvSpPr>
            <a:spLocks noGrp="1" noChangeArrowheads="1"/>
          </p:cNvSpPr>
          <p:nvPr>
            <p:ph type="hdr" sz="quarter"/>
          </p:nvPr>
        </p:nvSpPr>
        <p:spPr>
          <a:noFill/>
        </p:spPr>
        <p:txBody>
          <a:bodyPr/>
          <a:lstStyle/>
          <a:p>
            <a:r>
              <a:rPr lang="en-US" smtClean="0"/>
              <a:t>Introduction to Engineering</a:t>
            </a:r>
          </a:p>
        </p:txBody>
      </p:sp>
      <p:sp>
        <p:nvSpPr>
          <p:cNvPr id="16389"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118961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r>
              <a:rPr lang="en-US" dirty="0" smtClean="0"/>
              <a:t>Our knowledge-based economy is driven by constant innovation. The foundation of innovation lies in a dynamic, motivated, and well-educated workforce equipped with STEM skills. However, the nature of our workforce and the needs of our industries have changed over time. Today, an understanding of scientific and mathematical principles, a working knowledge of computer hardware and software, and the problem solving skills developed by courses in STEM are necessary for most jobs. Therefore, STEM education is an enormous and pressing need. </a:t>
            </a:r>
          </a:p>
          <a:p>
            <a:pPr eaLnBrk="1" hangingPunct="1"/>
            <a:r>
              <a:rPr lang="en-US" dirty="0" smtClean="0"/>
              <a:t>http://</a:t>
            </a:r>
            <a:r>
              <a:rPr lang="en-US" dirty="0" err="1" smtClean="0"/>
              <a:t>www.stemedcaucus.org</a:t>
            </a:r>
            <a:r>
              <a:rPr lang="en-US" dirty="0" smtClean="0"/>
              <a:t>/</a:t>
            </a:r>
          </a:p>
        </p:txBody>
      </p:sp>
      <p:sp>
        <p:nvSpPr>
          <p:cNvPr id="17412" name="Rectangle 8"/>
          <p:cNvSpPr>
            <a:spLocks noGrp="1" noChangeArrowheads="1"/>
          </p:cNvSpPr>
          <p:nvPr>
            <p:ph type="hdr" sz="quarter"/>
          </p:nvPr>
        </p:nvSpPr>
        <p:spPr>
          <a:noFill/>
        </p:spPr>
        <p:txBody>
          <a:bodyPr/>
          <a:lstStyle/>
          <a:p>
            <a:r>
              <a:rPr lang="en-US" smtClean="0"/>
              <a:t>Introduction to Engineering</a:t>
            </a:r>
          </a:p>
        </p:txBody>
      </p:sp>
      <p:sp>
        <p:nvSpPr>
          <p:cNvPr id="17413"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800249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r>
              <a:rPr lang="en-US" smtClean="0"/>
              <a:t>Teacher and/or students can add an additional example to the table.</a:t>
            </a:r>
          </a:p>
        </p:txBody>
      </p:sp>
      <p:sp>
        <p:nvSpPr>
          <p:cNvPr id="18436" name="Rectangle 8"/>
          <p:cNvSpPr>
            <a:spLocks noGrp="1" noChangeArrowheads="1"/>
          </p:cNvSpPr>
          <p:nvPr>
            <p:ph type="hdr" sz="quarter"/>
          </p:nvPr>
        </p:nvSpPr>
        <p:spPr>
          <a:noFill/>
        </p:spPr>
        <p:txBody>
          <a:bodyPr/>
          <a:lstStyle/>
          <a:p>
            <a:r>
              <a:rPr lang="en-US" smtClean="0"/>
              <a:t>Introduction to Engineering</a:t>
            </a:r>
          </a:p>
        </p:txBody>
      </p:sp>
      <p:sp>
        <p:nvSpPr>
          <p:cNvPr id="18437"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97130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
        <p:nvSpPr>
          <p:cNvPr id="19460" name="Rectangle 8"/>
          <p:cNvSpPr>
            <a:spLocks noGrp="1" noChangeArrowheads="1"/>
          </p:cNvSpPr>
          <p:nvPr>
            <p:ph type="hdr" sz="quarter"/>
          </p:nvPr>
        </p:nvSpPr>
        <p:spPr>
          <a:noFill/>
        </p:spPr>
        <p:txBody>
          <a:bodyPr/>
          <a:lstStyle/>
          <a:p>
            <a:r>
              <a:rPr lang="en-US" smtClean="0"/>
              <a:t>Introduction to Engineering</a:t>
            </a:r>
          </a:p>
        </p:txBody>
      </p:sp>
      <p:sp>
        <p:nvSpPr>
          <p:cNvPr id="19461"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389514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p:txBody>
      </p:sp>
      <p:sp>
        <p:nvSpPr>
          <p:cNvPr id="20484" name="Rectangle 8"/>
          <p:cNvSpPr>
            <a:spLocks noGrp="1" noChangeArrowheads="1"/>
          </p:cNvSpPr>
          <p:nvPr>
            <p:ph type="hdr" sz="quarter"/>
          </p:nvPr>
        </p:nvSpPr>
        <p:spPr>
          <a:noFill/>
        </p:spPr>
        <p:txBody>
          <a:bodyPr/>
          <a:lstStyle/>
          <a:p>
            <a:r>
              <a:rPr lang="en-US" smtClean="0"/>
              <a:t>Introduction to Engineering</a:t>
            </a:r>
          </a:p>
        </p:txBody>
      </p:sp>
      <p:sp>
        <p:nvSpPr>
          <p:cNvPr id="20485"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1047911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r>
              <a:rPr lang="en-US" smtClean="0"/>
              <a:t>Engineers strive to make our lives better, easier, cheaper, more efficient, and more fun by solving problems in everyday life.</a:t>
            </a:r>
          </a:p>
        </p:txBody>
      </p:sp>
      <p:sp>
        <p:nvSpPr>
          <p:cNvPr id="21508" name="Rectangle 8"/>
          <p:cNvSpPr>
            <a:spLocks noGrp="1" noChangeArrowheads="1"/>
          </p:cNvSpPr>
          <p:nvPr>
            <p:ph type="hdr" sz="quarter"/>
          </p:nvPr>
        </p:nvSpPr>
        <p:spPr>
          <a:noFill/>
        </p:spPr>
        <p:txBody>
          <a:bodyPr/>
          <a:lstStyle/>
          <a:p>
            <a:r>
              <a:rPr lang="en-US" smtClean="0"/>
              <a:t>Introduction to Engineering</a:t>
            </a:r>
          </a:p>
        </p:txBody>
      </p:sp>
      <p:sp>
        <p:nvSpPr>
          <p:cNvPr id="21509"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1922917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
        <p:nvSpPr>
          <p:cNvPr id="23556" name="Rectangle 8"/>
          <p:cNvSpPr>
            <a:spLocks noGrp="1" noChangeArrowheads="1"/>
          </p:cNvSpPr>
          <p:nvPr>
            <p:ph type="hdr" sz="quarter"/>
          </p:nvPr>
        </p:nvSpPr>
        <p:spPr>
          <a:noFill/>
        </p:spPr>
        <p:txBody>
          <a:bodyPr/>
          <a:lstStyle/>
          <a:p>
            <a:r>
              <a:rPr lang="en-US" smtClean="0"/>
              <a:t>Introduction to Engineering</a:t>
            </a:r>
          </a:p>
        </p:txBody>
      </p:sp>
      <p:sp>
        <p:nvSpPr>
          <p:cNvPr id="23557"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986464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
        <p:nvSpPr>
          <p:cNvPr id="22532" name="Rectangle 8"/>
          <p:cNvSpPr>
            <a:spLocks noGrp="1" noChangeArrowheads="1"/>
          </p:cNvSpPr>
          <p:nvPr>
            <p:ph type="hdr" sz="quarter"/>
          </p:nvPr>
        </p:nvSpPr>
        <p:spPr>
          <a:noFill/>
        </p:spPr>
        <p:txBody>
          <a:bodyPr/>
          <a:lstStyle/>
          <a:p>
            <a:r>
              <a:rPr lang="en-US" smtClean="0"/>
              <a:t>Introduction to Engineering</a:t>
            </a:r>
          </a:p>
        </p:txBody>
      </p:sp>
      <p:sp>
        <p:nvSpPr>
          <p:cNvPr id="22533" name="Rectangle 9"/>
          <p:cNvSpPr>
            <a:spLocks noGrp="1" noChangeArrowheads="1"/>
          </p:cNvSpPr>
          <p:nvPr>
            <p:ph type="dt" sz="quarter" idx="1"/>
          </p:nvPr>
        </p:nvSpPr>
        <p:spPr>
          <a:noFill/>
        </p:spPr>
        <p:txBody>
          <a:bodyPr/>
          <a:lstStyle/>
          <a:p>
            <a:r>
              <a:rPr lang="en-US" smtClean="0"/>
              <a:t>1.1.2 – Introduction to Engineering</a:t>
            </a:r>
          </a:p>
        </p:txBody>
      </p:sp>
    </p:spTree>
    <p:extLst>
      <p:ext uri="{BB962C8B-B14F-4D97-AF65-F5344CB8AC3E}">
        <p14:creationId xmlns:p14="http://schemas.microsoft.com/office/powerpoint/2010/main" val="927819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1788AC-F57C-4A82-A0F9-D5A586AD890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622552-602F-4451-9B78-B89CBD82DB2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B7E011-158B-4FEA-8D0B-509A10E41C3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AA23E5-864F-4C7B-809E-48EC3D22C5B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9CF3FA0-9D3F-4F66-9328-F8C2985D48F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C787E07-B143-4903-BF78-1FE954C4314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BAEDACF-8BA9-4689-A9C3-9FEDCA9C332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C13A72-3B30-4FBC-BB78-90DF57B775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A60B14-20C4-4BBA-9416-4B49F24CFBE9}"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FBAE9F-331D-4317-95BC-119A7647F15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18CB36-82CC-4985-84B3-8EE84B99F90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20221-66CB-41D8-916E-E8524ABC1B2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E7BAF3-881C-4BD4-BF20-4E3BF9523E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F:\GTT&amp;PLTWlogo.jpg"/>
          <p:cNvPicPr>
            <a:picLocks noChangeAspect="1" noChangeArrowheads="1"/>
          </p:cNvPicPr>
          <p:nvPr userDrawn="1"/>
        </p:nvPicPr>
        <p:blipFill>
          <a:blip r:embed="rId13" cstate="print"/>
          <a:srcRect/>
          <a:stretch>
            <a:fillRect/>
          </a:stretch>
        </p:blipFill>
        <p:spPr bwMode="auto">
          <a:xfrm>
            <a:off x="1362075" y="334963"/>
            <a:ext cx="6419850" cy="2865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0C07449-847F-4E12-8550-5E44BD7DBB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a:solidFill>
            <a:srgbClr val="00386B"/>
          </a:solidFill>
          <a:latin typeface="+mj-lt"/>
          <a:ea typeface="+mj-ea"/>
          <a:cs typeface="+mj-cs"/>
        </a:defRPr>
      </a:lvl1pPr>
      <a:lvl2pPr algn="ctr" rtl="0" eaLnBrk="0" fontAlgn="base" hangingPunct="0">
        <a:spcBef>
          <a:spcPct val="0"/>
        </a:spcBef>
        <a:spcAft>
          <a:spcPct val="0"/>
        </a:spcAft>
        <a:defRPr sz="4400">
          <a:solidFill>
            <a:srgbClr val="00386B"/>
          </a:solidFill>
          <a:latin typeface="Arial" charset="0"/>
        </a:defRPr>
      </a:lvl2pPr>
      <a:lvl3pPr algn="ctr" rtl="0" eaLnBrk="0" fontAlgn="base" hangingPunct="0">
        <a:spcBef>
          <a:spcPct val="0"/>
        </a:spcBef>
        <a:spcAft>
          <a:spcPct val="0"/>
        </a:spcAft>
        <a:defRPr sz="4400">
          <a:solidFill>
            <a:srgbClr val="00386B"/>
          </a:solidFill>
          <a:latin typeface="Arial" charset="0"/>
        </a:defRPr>
      </a:lvl3pPr>
      <a:lvl4pPr algn="ctr" rtl="0" eaLnBrk="0" fontAlgn="base" hangingPunct="0">
        <a:spcBef>
          <a:spcPct val="0"/>
        </a:spcBef>
        <a:spcAft>
          <a:spcPct val="0"/>
        </a:spcAft>
        <a:defRPr sz="4400">
          <a:solidFill>
            <a:srgbClr val="00386B"/>
          </a:solidFill>
          <a:latin typeface="Arial" charset="0"/>
        </a:defRPr>
      </a:lvl4pPr>
      <a:lvl5pPr algn="ctr" rtl="0" eaLnBrk="0" fontAlgn="base" hangingPunct="0">
        <a:spcBef>
          <a:spcPct val="0"/>
        </a:spcBef>
        <a:spcAft>
          <a:spcPct val="0"/>
        </a:spcAft>
        <a:defRPr sz="4400">
          <a:solidFill>
            <a:srgbClr val="00386B"/>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xfrm>
            <a:off x="314960" y="3698241"/>
            <a:ext cx="8544560" cy="87376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1.1- Introduction to Engineering</a:t>
            </a:r>
          </a:p>
        </p:txBody>
      </p:sp>
      <p:sp>
        <p:nvSpPr>
          <p:cNvPr id="3075" name="Rectangle 3"/>
          <p:cNvSpPr>
            <a:spLocks noGrp="1" noChangeArrowheads="1"/>
          </p:cNvSpPr>
          <p:nvPr>
            <p:ph type="subTitle" idx="1"/>
          </p:nvPr>
        </p:nvSpPr>
        <p:spPr bwMode="auto">
          <a:xfrm>
            <a:off x="1381760" y="4958080"/>
            <a:ext cx="6400800" cy="1186498"/>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400" dirty="0" smtClean="0"/>
              <a:t>What Do Engineers Do?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Discussion Questions</a:t>
            </a:r>
          </a:p>
        </p:txBody>
      </p:sp>
      <p:sp>
        <p:nvSpPr>
          <p:cNvPr id="12291" name="Rectangle 3"/>
          <p:cNvSpPr>
            <a:spLocks noGrp="1" noChangeArrowheads="1"/>
          </p:cNvSpPr>
          <p:nvPr>
            <p:ph type="body" idx="1"/>
          </p:nvPr>
        </p:nvSpPr>
        <p:spPr>
          <a:xfrm>
            <a:off x="457200" y="1600200"/>
            <a:ext cx="6400800" cy="4525963"/>
          </a:xfrm>
        </p:spPr>
        <p:txBody>
          <a:bodyPr/>
          <a:lstStyle/>
          <a:p>
            <a:pPr eaLnBrk="1" hangingPunct="1"/>
            <a:r>
              <a:rPr lang="en-US" smtClean="0"/>
              <a:t>What product or system would make your life better?</a:t>
            </a:r>
          </a:p>
          <a:p>
            <a:pPr eaLnBrk="1" hangingPunct="1"/>
            <a:r>
              <a:rPr lang="en-US" smtClean="0"/>
              <a:t>Is this an invention or an innovation?</a:t>
            </a:r>
          </a:p>
          <a:p>
            <a:pPr eaLnBrk="1" hangingPunct="1"/>
            <a:r>
              <a:rPr lang="en-US" smtClean="0"/>
              <a:t>What type(s) of engineer(s) might work on this project?</a:t>
            </a:r>
          </a:p>
          <a:p>
            <a:pPr eaLnBrk="1" hangingPunct="1">
              <a:buFontTx/>
              <a:buNone/>
            </a:pPr>
            <a:endParaRPr lang="en-US" smtClean="0"/>
          </a:p>
        </p:txBody>
      </p:sp>
      <p:pic>
        <p:nvPicPr>
          <p:cNvPr id="12292" name="Picture 4" descr="MCPE03611_0000[1]"/>
          <p:cNvPicPr>
            <a:picLocks noChangeAspect="1" noChangeArrowheads="1"/>
          </p:cNvPicPr>
          <p:nvPr/>
        </p:nvPicPr>
        <p:blipFill>
          <a:blip r:embed="rId3" cstate="print"/>
          <a:srcRect/>
          <a:stretch>
            <a:fillRect/>
          </a:stretch>
        </p:blipFill>
        <p:spPr bwMode="auto">
          <a:xfrm>
            <a:off x="6781800" y="1600200"/>
            <a:ext cx="1938338" cy="346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pPr algn="l" eaLnBrk="1" hangingPunct="1"/>
            <a:r>
              <a:rPr lang="en-US" smtClean="0"/>
              <a:t>Image Resources</a:t>
            </a:r>
          </a:p>
        </p:txBody>
      </p:sp>
      <p:sp>
        <p:nvSpPr>
          <p:cNvPr id="13315" name="Rectangle 3"/>
          <p:cNvSpPr>
            <a:spLocks noGrp="1" noChangeArrowheads="1"/>
          </p:cNvSpPr>
          <p:nvPr>
            <p:ph type="body" idx="1"/>
          </p:nvPr>
        </p:nvSpPr>
        <p:spPr>
          <a:xfrm>
            <a:off x="457200" y="1320800"/>
            <a:ext cx="8229600" cy="5192713"/>
          </a:xfrm>
          <a:noFill/>
        </p:spPr>
        <p:txBody>
          <a:bodyPr/>
          <a:lstStyle/>
          <a:p>
            <a:pPr eaLnBrk="1" hangingPunct="1">
              <a:buFontTx/>
              <a:buNone/>
            </a:pPr>
            <a:endParaRPr lang="en-US" smtClean="0"/>
          </a:p>
          <a:p>
            <a:pPr eaLnBrk="1" hangingPunct="1">
              <a:buFontTx/>
              <a:buNone/>
            </a:pPr>
            <a:r>
              <a:rPr lang="en-US" sz="2000" smtClean="0"/>
              <a:t>Microsoft, Inc. (2008). Clip Art. Retrieved September 10, 2008, from http://office.microsoft.com/en-us/clipart/default.aspx</a:t>
            </a:r>
          </a:p>
          <a:p>
            <a:pPr eaLnBrk="1" hangingPunct="1">
              <a:buFontTx/>
              <a:buNone/>
            </a:pPr>
            <a:endParaRPr 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09600"/>
            <a:ext cx="8229600" cy="5029200"/>
          </a:xfrm>
        </p:spPr>
        <p:txBody>
          <a:bodyPr/>
          <a:lstStyle/>
          <a:p>
            <a:pPr algn="l" eaLnBrk="1" hangingPunct="1"/>
            <a:r>
              <a:rPr lang="en-US" smtClean="0"/>
              <a:t>	What is </a:t>
            </a:r>
            <a:r>
              <a:rPr lang="en-US" sz="5400" b="1" smtClean="0"/>
              <a:t>S</a:t>
            </a:r>
            <a:r>
              <a:rPr lang="en-US" smtClean="0"/>
              <a:t>cience?</a:t>
            </a:r>
            <a:br>
              <a:rPr lang="en-US" smtClean="0"/>
            </a:br>
            <a:r>
              <a:rPr lang="en-US" smtClean="0"/>
              <a:t>	What is </a:t>
            </a:r>
            <a:r>
              <a:rPr lang="en-US" sz="5400" b="1" smtClean="0"/>
              <a:t>T</a:t>
            </a:r>
            <a:r>
              <a:rPr lang="en-US" smtClean="0"/>
              <a:t>echnology?</a:t>
            </a:r>
            <a:br>
              <a:rPr lang="en-US" smtClean="0"/>
            </a:br>
            <a:r>
              <a:rPr lang="en-US" smtClean="0"/>
              <a:t>	What is </a:t>
            </a:r>
            <a:r>
              <a:rPr lang="en-US" sz="5400" b="1" smtClean="0"/>
              <a:t>E</a:t>
            </a:r>
            <a:r>
              <a:rPr lang="en-US" smtClean="0"/>
              <a:t>ngineering?</a:t>
            </a:r>
            <a:br>
              <a:rPr lang="en-US" smtClean="0"/>
            </a:br>
            <a:r>
              <a:rPr lang="en-US" smtClean="0"/>
              <a:t>	What is </a:t>
            </a:r>
            <a:r>
              <a:rPr lang="en-US" sz="5400" b="1" smtClean="0"/>
              <a:t>M</a:t>
            </a:r>
            <a:r>
              <a:rPr lang="en-US" smtClean="0"/>
              <a:t>athematics?</a:t>
            </a:r>
            <a:br>
              <a:rPr lang="en-US" smtClean="0"/>
            </a:br>
            <a:r>
              <a:rPr lang="en-US" smtClean="0"/>
              <a:t/>
            </a:r>
            <a:br>
              <a:rPr lang="en-US" smtClean="0"/>
            </a:br>
            <a:r>
              <a:rPr lang="en-US" smtClean="0"/>
              <a:t>	What is </a:t>
            </a:r>
            <a:r>
              <a:rPr lang="en-US" sz="5400" b="1" smtClean="0"/>
              <a:t>STEM</a:t>
            </a:r>
            <a:r>
              <a:rPr lang="en-US"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5"/>
          <p:cNvGrpSpPr>
            <a:grpSpLocks/>
          </p:cNvGrpSpPr>
          <p:nvPr/>
        </p:nvGrpSpPr>
        <p:grpSpPr bwMode="auto">
          <a:xfrm>
            <a:off x="457200" y="609600"/>
            <a:ext cx="8153400" cy="5257800"/>
            <a:chOff x="457200" y="609600"/>
            <a:chExt cx="8153400" cy="5257800"/>
          </a:xfrm>
        </p:grpSpPr>
        <p:sp>
          <p:nvSpPr>
            <p:cNvPr id="5123" name="Oval 3"/>
            <p:cNvSpPr>
              <a:spLocks noChangeArrowheads="1"/>
            </p:cNvSpPr>
            <p:nvPr/>
          </p:nvSpPr>
          <p:spPr bwMode="auto">
            <a:xfrm>
              <a:off x="609600" y="609600"/>
              <a:ext cx="30480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dirty="0" smtClean="0">
                  <a:solidFill>
                    <a:srgbClr val="0000FF"/>
                  </a:solidFill>
                </a:rPr>
                <a:t>Scientists</a:t>
              </a:r>
            </a:p>
          </p:txBody>
        </p:sp>
        <p:sp>
          <p:nvSpPr>
            <p:cNvPr id="5124" name="Oval 4"/>
            <p:cNvSpPr>
              <a:spLocks noChangeArrowheads="1"/>
            </p:cNvSpPr>
            <p:nvPr/>
          </p:nvSpPr>
          <p:spPr bwMode="auto">
            <a:xfrm>
              <a:off x="5410200" y="609600"/>
              <a:ext cx="30480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dirty="0" smtClean="0">
                  <a:solidFill>
                    <a:srgbClr val="0000FF"/>
                  </a:solidFill>
                </a:rPr>
                <a:t>Technologists</a:t>
              </a:r>
            </a:p>
          </p:txBody>
        </p:sp>
        <p:sp>
          <p:nvSpPr>
            <p:cNvPr id="5125" name="Oval 5"/>
            <p:cNvSpPr>
              <a:spLocks noChangeArrowheads="1"/>
            </p:cNvSpPr>
            <p:nvPr/>
          </p:nvSpPr>
          <p:spPr bwMode="auto">
            <a:xfrm>
              <a:off x="457200" y="4114800"/>
              <a:ext cx="33528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dirty="0" smtClean="0">
                  <a:solidFill>
                    <a:srgbClr val="0000FF"/>
                  </a:solidFill>
                </a:rPr>
                <a:t>Mathematicians</a:t>
              </a:r>
            </a:p>
          </p:txBody>
        </p:sp>
        <p:sp>
          <p:nvSpPr>
            <p:cNvPr id="5126" name="Oval 6"/>
            <p:cNvSpPr>
              <a:spLocks noChangeArrowheads="1"/>
            </p:cNvSpPr>
            <p:nvPr/>
          </p:nvSpPr>
          <p:spPr bwMode="auto">
            <a:xfrm>
              <a:off x="5562600" y="4191000"/>
              <a:ext cx="30480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dirty="0" smtClean="0">
                  <a:solidFill>
                    <a:srgbClr val="0000FF"/>
                  </a:solidFill>
                </a:rPr>
                <a:t>Engineers</a:t>
              </a:r>
            </a:p>
          </p:txBody>
        </p:sp>
        <p:sp>
          <p:nvSpPr>
            <p:cNvPr id="5127" name="Oval 7"/>
            <p:cNvSpPr>
              <a:spLocks noChangeArrowheads="1"/>
            </p:cNvSpPr>
            <p:nvPr/>
          </p:nvSpPr>
          <p:spPr bwMode="auto">
            <a:xfrm>
              <a:off x="3187700" y="1981200"/>
              <a:ext cx="2667000" cy="2438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STEM</a:t>
              </a:r>
            </a:p>
            <a:p>
              <a:pPr algn="ctr" eaLnBrk="0" hangingPunct="0"/>
              <a:r>
                <a:rPr lang="en-US" sz="2000" b="1">
                  <a:solidFill>
                    <a:srgbClr val="0000FF"/>
                  </a:solidFill>
                </a:rPr>
                <a:t>Working together</a:t>
              </a:r>
            </a:p>
            <a:p>
              <a:pPr algn="ctr" eaLnBrk="0" hangingPunct="0"/>
              <a:r>
                <a:rPr lang="en-US" sz="2000" b="1">
                  <a:solidFill>
                    <a:srgbClr val="0000FF"/>
                  </a:solidFill>
                </a:rPr>
                <a:t>to solve problems</a:t>
              </a:r>
            </a:p>
            <a:p>
              <a:pPr algn="ctr" eaLnBrk="0" hangingPunct="0"/>
              <a:r>
                <a:rPr lang="en-US" sz="2000" b="1">
                  <a:solidFill>
                    <a:srgbClr val="0000FF"/>
                  </a:solidFill>
                </a:rPr>
                <a:t>based on societal</a:t>
              </a:r>
            </a:p>
            <a:p>
              <a:pPr algn="ctr" eaLnBrk="0" hangingPunct="0"/>
              <a:r>
                <a:rPr lang="en-US" sz="2000" b="1">
                  <a:solidFill>
                    <a:srgbClr val="0000FF"/>
                  </a:solidFill>
                </a:rPr>
                <a:t>needs and wants</a:t>
              </a:r>
            </a:p>
          </p:txBody>
        </p:sp>
        <p:sp>
          <p:nvSpPr>
            <p:cNvPr id="5128" name="Line 12"/>
            <p:cNvSpPr>
              <a:spLocks noChangeShapeType="1"/>
            </p:cNvSpPr>
            <p:nvPr/>
          </p:nvSpPr>
          <p:spPr bwMode="auto">
            <a:xfrm flipV="1">
              <a:off x="3352800" y="4038600"/>
              <a:ext cx="228600" cy="381000"/>
            </a:xfrm>
            <a:prstGeom prst="line">
              <a:avLst/>
            </a:prstGeom>
            <a:noFill/>
            <a:ln w="9525">
              <a:solidFill>
                <a:schemeClr val="tx1"/>
              </a:solidFill>
              <a:round/>
              <a:headEnd/>
              <a:tailEnd type="triangle" w="lg" len="lg"/>
            </a:ln>
          </p:spPr>
          <p:txBody>
            <a:bodyPr lIns="0" tIns="0" rIns="0" bIns="0"/>
            <a:lstStyle/>
            <a:p>
              <a:endParaRPr lang="en-US"/>
            </a:p>
          </p:txBody>
        </p:sp>
        <p:sp>
          <p:nvSpPr>
            <p:cNvPr id="5129" name="Line 13"/>
            <p:cNvSpPr>
              <a:spLocks noChangeShapeType="1"/>
            </p:cNvSpPr>
            <p:nvPr/>
          </p:nvSpPr>
          <p:spPr bwMode="auto">
            <a:xfrm flipH="1" flipV="1">
              <a:off x="5562600" y="3962400"/>
              <a:ext cx="609600" cy="381000"/>
            </a:xfrm>
            <a:prstGeom prst="line">
              <a:avLst/>
            </a:prstGeom>
            <a:noFill/>
            <a:ln w="9525">
              <a:solidFill>
                <a:schemeClr val="tx1"/>
              </a:solidFill>
              <a:round/>
              <a:headEnd/>
              <a:tailEnd type="triangle" w="lg" len="lg"/>
            </a:ln>
          </p:spPr>
          <p:txBody>
            <a:bodyPr lIns="0" tIns="0" rIns="0" bIns="0"/>
            <a:lstStyle/>
            <a:p>
              <a:endParaRPr lang="en-US"/>
            </a:p>
          </p:txBody>
        </p:sp>
        <p:sp>
          <p:nvSpPr>
            <p:cNvPr id="5130" name="Line 14"/>
            <p:cNvSpPr>
              <a:spLocks noChangeShapeType="1"/>
            </p:cNvSpPr>
            <p:nvPr/>
          </p:nvSpPr>
          <p:spPr bwMode="auto">
            <a:xfrm flipH="1">
              <a:off x="5486400" y="2057400"/>
              <a:ext cx="304800" cy="304800"/>
            </a:xfrm>
            <a:prstGeom prst="line">
              <a:avLst/>
            </a:prstGeom>
            <a:noFill/>
            <a:ln w="9525">
              <a:solidFill>
                <a:schemeClr val="tx1"/>
              </a:solidFill>
              <a:round/>
              <a:headEnd/>
              <a:tailEnd type="triangle" w="lg" len="lg"/>
            </a:ln>
          </p:spPr>
          <p:txBody>
            <a:bodyPr lIns="0" tIns="0" rIns="0" bIns="0"/>
            <a:lstStyle/>
            <a:p>
              <a:endParaRPr lang="en-US"/>
            </a:p>
          </p:txBody>
        </p:sp>
        <p:sp>
          <p:nvSpPr>
            <p:cNvPr id="5131" name="Line 15"/>
            <p:cNvSpPr>
              <a:spLocks noChangeShapeType="1"/>
            </p:cNvSpPr>
            <p:nvPr/>
          </p:nvSpPr>
          <p:spPr bwMode="auto">
            <a:xfrm>
              <a:off x="3352800" y="1981200"/>
              <a:ext cx="304800" cy="304800"/>
            </a:xfrm>
            <a:prstGeom prst="line">
              <a:avLst/>
            </a:prstGeom>
            <a:noFill/>
            <a:ln w="9525">
              <a:solidFill>
                <a:schemeClr val="tx1"/>
              </a:solidFill>
              <a:round/>
              <a:headEnd/>
              <a:tailEnd type="triangle" w="lg" len="lg"/>
            </a:ln>
          </p:spPr>
          <p:txBody>
            <a:bodyPr lIns="0" tIns="0" rIns="0" bIns="0"/>
            <a:lstStyle/>
            <a:p>
              <a:endParaRPr lang="en-US"/>
            </a:p>
          </p:txBody>
        </p:sp>
      </p:grpSp>
      <p:sp>
        <p:nvSpPr>
          <p:cNvPr id="13" name="Rectangle 12"/>
          <p:cNvSpPr/>
          <p:nvPr/>
        </p:nvSpPr>
        <p:spPr>
          <a:xfrm>
            <a:off x="-172720" y="1561515"/>
            <a:ext cx="4572000" cy="646331"/>
          </a:xfrm>
          <a:prstGeom prst="rect">
            <a:avLst/>
          </a:prstGeom>
        </p:spPr>
        <p:txBody>
          <a:bodyPr>
            <a:spAutoFit/>
          </a:bodyPr>
          <a:lstStyle/>
          <a:p>
            <a:pPr algn="ctr" eaLnBrk="0" hangingPunct="0"/>
            <a:r>
              <a:rPr lang="en-US" b="1" dirty="0" smtClean="0"/>
              <a:t>Investigate our </a:t>
            </a:r>
          </a:p>
          <a:p>
            <a:pPr algn="ctr" eaLnBrk="0" hangingPunct="0"/>
            <a:r>
              <a:rPr lang="en-US" b="1" dirty="0" smtClean="0"/>
              <a:t>natural world</a:t>
            </a:r>
            <a:endParaRPr lang="en-US" b="1" dirty="0"/>
          </a:p>
        </p:txBody>
      </p:sp>
      <p:sp>
        <p:nvSpPr>
          <p:cNvPr id="14" name="Rectangle 13"/>
          <p:cNvSpPr/>
          <p:nvPr/>
        </p:nvSpPr>
        <p:spPr>
          <a:xfrm>
            <a:off x="4663440" y="1561515"/>
            <a:ext cx="4572000" cy="646331"/>
          </a:xfrm>
          <a:prstGeom prst="rect">
            <a:avLst/>
          </a:prstGeom>
        </p:spPr>
        <p:txBody>
          <a:bodyPr>
            <a:spAutoFit/>
          </a:bodyPr>
          <a:lstStyle/>
          <a:p>
            <a:pPr algn="ctr" eaLnBrk="0" hangingPunct="0"/>
            <a:r>
              <a:rPr lang="en-US" b="1" dirty="0" smtClean="0"/>
              <a:t>Apply science and </a:t>
            </a:r>
          </a:p>
          <a:p>
            <a:pPr algn="ctr" eaLnBrk="0" hangingPunct="0"/>
            <a:r>
              <a:rPr lang="en-US" b="1" dirty="0" smtClean="0"/>
              <a:t>math to designs</a:t>
            </a:r>
            <a:endParaRPr lang="en-US" b="1" dirty="0"/>
          </a:p>
        </p:txBody>
      </p:sp>
      <p:sp>
        <p:nvSpPr>
          <p:cNvPr id="15" name="Rectangle 14"/>
          <p:cNvSpPr/>
          <p:nvPr/>
        </p:nvSpPr>
        <p:spPr>
          <a:xfrm>
            <a:off x="-172720" y="5097195"/>
            <a:ext cx="4572000" cy="646331"/>
          </a:xfrm>
          <a:prstGeom prst="rect">
            <a:avLst/>
          </a:prstGeom>
        </p:spPr>
        <p:txBody>
          <a:bodyPr>
            <a:spAutoFit/>
          </a:bodyPr>
          <a:lstStyle/>
          <a:p>
            <a:pPr algn="ctr" eaLnBrk="0" hangingPunct="0"/>
            <a:r>
              <a:rPr lang="en-US" b="1" dirty="0" smtClean="0"/>
              <a:t>Use numbers and symbols</a:t>
            </a:r>
          </a:p>
          <a:p>
            <a:pPr algn="ctr" eaLnBrk="0" hangingPunct="0"/>
            <a:r>
              <a:rPr lang="en-US" b="1" dirty="0" smtClean="0"/>
              <a:t> to solve problems</a:t>
            </a:r>
            <a:endParaRPr lang="en-US" b="1" dirty="0"/>
          </a:p>
        </p:txBody>
      </p:sp>
      <p:sp>
        <p:nvSpPr>
          <p:cNvPr id="16" name="Rectangle 15"/>
          <p:cNvSpPr/>
          <p:nvPr/>
        </p:nvSpPr>
        <p:spPr>
          <a:xfrm>
            <a:off x="4785360" y="5137835"/>
            <a:ext cx="4572000" cy="646331"/>
          </a:xfrm>
          <a:prstGeom prst="rect">
            <a:avLst/>
          </a:prstGeom>
        </p:spPr>
        <p:txBody>
          <a:bodyPr>
            <a:spAutoFit/>
          </a:bodyPr>
          <a:lstStyle/>
          <a:p>
            <a:pPr algn="ctr" eaLnBrk="0" hangingPunct="0"/>
            <a:r>
              <a:rPr lang="en-US" b="1" dirty="0" smtClean="0"/>
              <a:t>Create our </a:t>
            </a:r>
          </a:p>
          <a:p>
            <a:pPr algn="ctr" eaLnBrk="0" hangingPunct="0"/>
            <a:r>
              <a:rPr lang="en-US" b="1" dirty="0" smtClean="0"/>
              <a:t>designed world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smtClean="0"/>
              <a:t>How are they all needed to</a:t>
            </a:r>
            <a:r>
              <a:rPr lang="en-US" sz="4000" smtClean="0"/>
              <a:t/>
            </a:r>
            <a:br>
              <a:rPr lang="en-US" sz="4000" smtClean="0"/>
            </a:br>
            <a:r>
              <a:rPr lang="en-US" sz="4800" smtClean="0"/>
              <a:t>Create a Product?</a:t>
            </a:r>
          </a:p>
        </p:txBody>
      </p:sp>
      <p:graphicFrame>
        <p:nvGraphicFramePr>
          <p:cNvPr id="20483" name="Group 3"/>
          <p:cNvGraphicFramePr>
            <a:graphicFrameLocks noGrp="1"/>
          </p:cNvGraphicFramePr>
          <p:nvPr>
            <p:ph idx="1"/>
          </p:nvPr>
        </p:nvGraphicFramePr>
        <p:xfrm>
          <a:off x="228600" y="1828800"/>
          <a:ext cx="8686800" cy="4261168"/>
        </p:xfrm>
        <a:graphic>
          <a:graphicData uri="http://schemas.openxmlformats.org/drawingml/2006/table">
            <a:tbl>
              <a:tblPr/>
              <a:tblGrid>
                <a:gridCol w="1738313"/>
                <a:gridCol w="1736725"/>
                <a:gridCol w="1736725"/>
                <a:gridCol w="1736725"/>
                <a:gridCol w="1738312"/>
              </a:tblGrid>
              <a:tr h="152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Example</a:t>
                      </a:r>
                    </a:p>
                  </a:txBody>
                  <a:tcPr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Science</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Technology</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Engineering</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Math</a:t>
                      </a:r>
                    </a:p>
                  </a:txBody>
                  <a:tcPr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r>
              <a:tr h="2179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Pencil</a:t>
                      </a:r>
                    </a:p>
                  </a:txBody>
                  <a:tcPr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Discovery of      graphite and the fact that rubber (eraser) will remove graphite</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Creating a writing device that doesn’t use ink</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Designing a device with graphite insert, exterior holder, and attached eraser</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What is the optimal length, diameter, or shape for the device?</a:t>
                      </a:r>
                    </a:p>
                  </a:txBody>
                  <a:tcPr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6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173" name="Picture 29" descr="MCj04325790000[1]"/>
          <p:cNvPicPr>
            <a:picLocks noChangeAspect="1" noChangeArrowheads="1"/>
          </p:cNvPicPr>
          <p:nvPr/>
        </p:nvPicPr>
        <p:blipFill>
          <a:blip r:embed="rId3" cstate="print"/>
          <a:srcRect/>
          <a:stretch>
            <a:fillRect/>
          </a:stretch>
        </p:blipFill>
        <p:spPr bwMode="auto">
          <a:xfrm>
            <a:off x="314325" y="2543175"/>
            <a:ext cx="1589088"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sz="half" idx="1"/>
          </p:nvPr>
        </p:nvSpPr>
        <p:spPr>
          <a:xfrm>
            <a:off x="2286000" y="2057400"/>
            <a:ext cx="6400800" cy="762000"/>
          </a:xfrm>
        </p:spPr>
        <p:txBody>
          <a:bodyPr/>
          <a:lstStyle/>
          <a:p>
            <a:pPr algn="ctr" eaLnBrk="1" hangingPunct="1">
              <a:buFontTx/>
              <a:buNone/>
            </a:pPr>
            <a:r>
              <a:rPr lang="en-US" b="1" smtClean="0"/>
              <a:t>What are our human needs?</a:t>
            </a:r>
          </a:p>
        </p:txBody>
      </p:sp>
      <p:sp>
        <p:nvSpPr>
          <p:cNvPr id="24579" name="Rectangle 3"/>
          <p:cNvSpPr>
            <a:spLocks noGrp="1" noChangeArrowheads="1"/>
          </p:cNvSpPr>
          <p:nvPr>
            <p:ph type="title"/>
          </p:nvPr>
        </p:nvSpPr>
        <p:spPr/>
        <p:txBody>
          <a:bodyPr/>
          <a:lstStyle/>
          <a:p>
            <a:pPr eaLnBrk="1" hangingPunct="1"/>
            <a:r>
              <a:rPr lang="en-US" sz="4000" smtClean="0"/>
              <a:t>Problems That Solve Our </a:t>
            </a:r>
            <a:br>
              <a:rPr lang="en-US" sz="4000" smtClean="0"/>
            </a:br>
            <a:r>
              <a:rPr lang="en-US" sz="4800" smtClean="0"/>
              <a:t>Needs and Wants</a:t>
            </a:r>
          </a:p>
        </p:txBody>
      </p:sp>
      <p:sp>
        <p:nvSpPr>
          <p:cNvPr id="7172" name="Text Box 4"/>
          <p:cNvSpPr txBox="1">
            <a:spLocks noChangeArrowheads="1"/>
          </p:cNvSpPr>
          <p:nvPr/>
        </p:nvSpPr>
        <p:spPr bwMode="auto">
          <a:xfrm>
            <a:off x="6477000" y="2286000"/>
            <a:ext cx="2438400" cy="579438"/>
          </a:xfrm>
          <a:prstGeom prst="rect">
            <a:avLst/>
          </a:prstGeom>
          <a:noFill/>
          <a:ln w="9525" algn="ctr">
            <a:noFill/>
            <a:miter lim="800000"/>
            <a:headEnd/>
            <a:tailEnd/>
          </a:ln>
        </p:spPr>
        <p:txBody>
          <a:bodyPr lIns="0" tIns="0" rIns="0" bIns="0">
            <a:spAutoFit/>
          </a:bodyPr>
          <a:lstStyle/>
          <a:p>
            <a:pPr eaLnBrk="0" hangingPunct="0">
              <a:spcBef>
                <a:spcPct val="50000"/>
              </a:spcBef>
            </a:pPr>
            <a:endParaRPr lang="en-US" sz="3800" b="1">
              <a:solidFill>
                <a:srgbClr val="003399"/>
              </a:solidFill>
              <a:latin typeface="Verdana" pitchFamily="34" charset="0"/>
            </a:endParaRPr>
          </a:p>
        </p:txBody>
      </p:sp>
      <p:sp>
        <p:nvSpPr>
          <p:cNvPr id="24581" name="Rectangle 5"/>
          <p:cNvSpPr>
            <a:spLocks noChangeArrowheads="1"/>
          </p:cNvSpPr>
          <p:nvPr/>
        </p:nvSpPr>
        <p:spPr bwMode="auto">
          <a:xfrm>
            <a:off x="228600" y="3200400"/>
            <a:ext cx="8534400" cy="762000"/>
          </a:xfrm>
          <a:prstGeom prst="rect">
            <a:avLst/>
          </a:prstGeom>
          <a:solidFill>
            <a:srgbClr val="99CCFF"/>
          </a:solidFill>
          <a:ln w="9525" algn="ctr">
            <a:solidFill>
              <a:schemeClr val="tx1"/>
            </a:solidFill>
            <a:miter lim="800000"/>
            <a:headEnd/>
            <a:tailEnd/>
          </a:ln>
        </p:spPr>
        <p:txBody>
          <a:bodyPr wrap="none" lIns="0" tIns="0" rIns="0" bIns="0" anchor="ctr"/>
          <a:lstStyle/>
          <a:p>
            <a:endParaRPr lang="en-US"/>
          </a:p>
        </p:txBody>
      </p:sp>
      <p:grpSp>
        <p:nvGrpSpPr>
          <p:cNvPr id="2" name="Group 6"/>
          <p:cNvGrpSpPr>
            <a:grpSpLocks/>
          </p:cNvGrpSpPr>
          <p:nvPr/>
        </p:nvGrpSpPr>
        <p:grpSpPr bwMode="auto">
          <a:xfrm>
            <a:off x="228600" y="1524000"/>
            <a:ext cx="2362200" cy="4414838"/>
            <a:chOff x="144" y="960"/>
            <a:chExt cx="1488" cy="2781"/>
          </a:xfrm>
        </p:grpSpPr>
        <p:sp>
          <p:nvSpPr>
            <p:cNvPr id="7177" name="Text Box 7"/>
            <p:cNvSpPr txBox="1">
              <a:spLocks noChangeArrowheads="1"/>
            </p:cNvSpPr>
            <p:nvPr/>
          </p:nvSpPr>
          <p:spPr bwMode="auto">
            <a:xfrm>
              <a:off x="144" y="2016"/>
              <a:ext cx="1488" cy="1725"/>
            </a:xfrm>
            <a:prstGeom prst="rect">
              <a:avLst/>
            </a:prstGeom>
            <a:noFill/>
            <a:ln w="9525" algn="ctr">
              <a:noFill/>
              <a:miter lim="800000"/>
              <a:headEnd/>
              <a:tailEnd/>
            </a:ln>
          </p:spPr>
          <p:txBody>
            <a:bodyPr lIns="0" tIns="0" rIns="0" bIns="0">
              <a:spAutoFit/>
            </a:bodyPr>
            <a:lstStyle/>
            <a:p>
              <a:pPr marL="231775" indent="-179388" eaLnBrk="0" hangingPunct="0">
                <a:spcBef>
                  <a:spcPct val="50000"/>
                </a:spcBef>
              </a:pPr>
              <a:r>
                <a:rPr lang="en-US" sz="2400" b="1"/>
                <a:t>	PHYSICAL NEEDS:</a:t>
              </a:r>
            </a:p>
            <a:p>
              <a:pPr marL="231775" indent="-179388" eaLnBrk="0" hangingPunct="0">
                <a:spcBef>
                  <a:spcPct val="50000"/>
                </a:spcBef>
                <a:buFontTx/>
                <a:buChar char="•"/>
              </a:pPr>
              <a:r>
                <a:rPr lang="en-US" sz="2400"/>
                <a:t>Basic shelter</a:t>
              </a:r>
            </a:p>
            <a:p>
              <a:pPr marL="231775" indent="-179388" eaLnBrk="0" hangingPunct="0">
                <a:spcBef>
                  <a:spcPct val="50000"/>
                </a:spcBef>
                <a:buFontTx/>
                <a:buChar char="•"/>
              </a:pPr>
              <a:r>
                <a:rPr lang="en-US" sz="2400"/>
                <a:t>Basic clothing</a:t>
              </a:r>
            </a:p>
            <a:p>
              <a:pPr marL="231775" indent="-179388" eaLnBrk="0" hangingPunct="0">
                <a:spcBef>
                  <a:spcPct val="50000"/>
                </a:spcBef>
                <a:buFontTx/>
                <a:buChar char="•"/>
              </a:pPr>
              <a:r>
                <a:rPr lang="en-US" sz="2400"/>
                <a:t>Can you think of more?</a:t>
              </a:r>
            </a:p>
          </p:txBody>
        </p:sp>
        <p:pic>
          <p:nvPicPr>
            <p:cNvPr id="7178" name="Picture 8" descr="MPj04385300000[1]"/>
            <p:cNvPicPr>
              <a:picLocks noChangeAspect="1" noChangeArrowheads="1"/>
            </p:cNvPicPr>
            <p:nvPr/>
          </p:nvPicPr>
          <p:blipFill>
            <a:blip r:embed="rId3" cstate="print"/>
            <a:srcRect/>
            <a:stretch>
              <a:fillRect/>
            </a:stretch>
          </p:blipFill>
          <p:spPr bwMode="auto">
            <a:xfrm>
              <a:off x="192" y="960"/>
              <a:ext cx="1248" cy="937"/>
            </a:xfrm>
            <a:prstGeom prst="rect">
              <a:avLst/>
            </a:prstGeom>
            <a:noFill/>
            <a:ln w="9525">
              <a:noFill/>
              <a:miter lim="800000"/>
              <a:headEnd/>
              <a:tailEnd/>
            </a:ln>
          </p:spPr>
        </p:pic>
      </p:grpSp>
      <p:sp>
        <p:nvSpPr>
          <p:cNvPr id="24585" name="Text Box 9"/>
          <p:cNvSpPr txBox="1">
            <a:spLocks noChangeArrowheads="1"/>
          </p:cNvSpPr>
          <p:nvPr/>
        </p:nvSpPr>
        <p:spPr bwMode="auto">
          <a:xfrm>
            <a:off x="2971800" y="3200400"/>
            <a:ext cx="2362200" cy="2738438"/>
          </a:xfrm>
          <a:prstGeom prst="rect">
            <a:avLst/>
          </a:prstGeom>
          <a:noFill/>
          <a:ln w="9525" algn="ctr">
            <a:noFill/>
            <a:miter lim="800000"/>
            <a:headEnd/>
            <a:tailEnd/>
          </a:ln>
        </p:spPr>
        <p:txBody>
          <a:bodyPr lIns="0" tIns="0" rIns="0" bIns="0">
            <a:spAutoFit/>
          </a:bodyPr>
          <a:lstStyle/>
          <a:p>
            <a:pPr marL="284163" indent="-168275" eaLnBrk="0" hangingPunct="0">
              <a:spcBef>
                <a:spcPct val="50000"/>
              </a:spcBef>
            </a:pPr>
            <a:r>
              <a:rPr lang="en-US" sz="2400" b="1"/>
              <a:t>  BIOLOGICAL NEEDS:</a:t>
            </a:r>
          </a:p>
          <a:p>
            <a:pPr marL="284163" indent="-168275" eaLnBrk="0" hangingPunct="0">
              <a:spcBef>
                <a:spcPct val="50000"/>
              </a:spcBef>
              <a:buFontTx/>
              <a:buChar char="•"/>
            </a:pPr>
            <a:r>
              <a:rPr lang="en-US" sz="2400"/>
              <a:t>Water</a:t>
            </a:r>
          </a:p>
          <a:p>
            <a:pPr marL="284163" indent="-168275" eaLnBrk="0" hangingPunct="0">
              <a:spcBef>
                <a:spcPct val="50000"/>
              </a:spcBef>
              <a:buFontTx/>
              <a:buChar char="•"/>
            </a:pPr>
            <a:r>
              <a:rPr lang="en-US" sz="2400"/>
              <a:t>Food</a:t>
            </a:r>
          </a:p>
          <a:p>
            <a:pPr marL="284163" indent="-168275" eaLnBrk="0" hangingPunct="0">
              <a:spcBef>
                <a:spcPct val="50000"/>
              </a:spcBef>
              <a:buFontTx/>
              <a:buChar char="•"/>
            </a:pPr>
            <a:r>
              <a:rPr lang="en-US" sz="2400"/>
              <a:t>Can you think of more?</a:t>
            </a:r>
          </a:p>
        </p:txBody>
      </p:sp>
      <p:sp>
        <p:nvSpPr>
          <p:cNvPr id="24586" name="Text Box 10"/>
          <p:cNvSpPr txBox="1">
            <a:spLocks noChangeArrowheads="1"/>
          </p:cNvSpPr>
          <p:nvPr/>
        </p:nvSpPr>
        <p:spPr bwMode="auto">
          <a:xfrm>
            <a:off x="5626100" y="3200400"/>
            <a:ext cx="2984500" cy="2738438"/>
          </a:xfrm>
          <a:prstGeom prst="rect">
            <a:avLst/>
          </a:prstGeom>
          <a:noFill/>
          <a:ln w="9525" algn="ctr">
            <a:noFill/>
            <a:miter lim="800000"/>
            <a:headEnd/>
            <a:tailEnd/>
          </a:ln>
        </p:spPr>
        <p:txBody>
          <a:bodyPr lIns="0" tIns="0" rIns="0" bIns="0">
            <a:spAutoFit/>
          </a:bodyPr>
          <a:lstStyle/>
          <a:p>
            <a:pPr marL="346075" indent="-230188" eaLnBrk="0" hangingPunct="0">
              <a:spcBef>
                <a:spcPct val="50000"/>
              </a:spcBef>
            </a:pPr>
            <a:r>
              <a:rPr lang="en-US" sz="2400" b="1"/>
              <a:t>  PSYCHOLOGICAL NEEDS:</a:t>
            </a:r>
          </a:p>
          <a:p>
            <a:pPr marL="346075" indent="-230188" eaLnBrk="0" hangingPunct="0">
              <a:spcBef>
                <a:spcPct val="50000"/>
              </a:spcBef>
              <a:buFontTx/>
              <a:buChar char="•"/>
            </a:pPr>
            <a:r>
              <a:rPr lang="en-US" sz="2400"/>
              <a:t>Family</a:t>
            </a:r>
          </a:p>
          <a:p>
            <a:pPr marL="346075" indent="-230188" eaLnBrk="0" hangingPunct="0">
              <a:spcBef>
                <a:spcPct val="50000"/>
              </a:spcBef>
              <a:buFontTx/>
              <a:buChar char="•"/>
            </a:pPr>
            <a:r>
              <a:rPr lang="en-US" sz="2400"/>
              <a:t>Friends</a:t>
            </a:r>
          </a:p>
          <a:p>
            <a:pPr marL="346075" indent="-230188" eaLnBrk="0" hangingPunct="0">
              <a:spcBef>
                <a:spcPct val="50000"/>
              </a:spcBef>
              <a:buFontTx/>
              <a:buChar char="•"/>
            </a:pPr>
            <a:r>
              <a:rPr lang="en-US" sz="2400"/>
              <a:t>Can you think of 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4578">
                                            <p:txEl>
                                              <p:pRg st="0" end="0"/>
                                            </p:txEl>
                                          </p:spTgt>
                                        </p:tgtEl>
                                        <p:attrNameLst>
                                          <p:attrName>style.visibility</p:attrName>
                                        </p:attrNameLst>
                                      </p:cBhvr>
                                      <p:to>
                                        <p:strVal val="visible"/>
                                      </p:to>
                                    </p:set>
                                    <p:animEffect transition="in" filter="fade">
                                      <p:cBhvr>
                                        <p:cTn id="11" dur="2000"/>
                                        <p:tgtEl>
                                          <p:spTgt spid="2457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4581"/>
                                        </p:tgtEl>
                                        <p:attrNameLst>
                                          <p:attrName>style.visibility</p:attrName>
                                        </p:attrNameLst>
                                      </p:cBhvr>
                                      <p:to>
                                        <p:strVal val="visible"/>
                                      </p:to>
                                    </p:set>
                                  </p:childTnLst>
                                </p:cTn>
                              </p:par>
                              <p:par>
                                <p:cTn id="16" presetID="3" presetClass="entr" presetSubtype="1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24585">
                                            <p:txEl>
                                              <p:pRg st="0" end="0"/>
                                            </p:txEl>
                                          </p:spTgt>
                                        </p:tgtEl>
                                        <p:attrNameLst>
                                          <p:attrName>style.visibility</p:attrName>
                                        </p:attrNameLst>
                                      </p:cBhvr>
                                      <p:to>
                                        <p:strVal val="visible"/>
                                      </p:to>
                                    </p:set>
                                    <p:animEffect transition="in" filter="randombar(horizontal)">
                                      <p:cBhvr>
                                        <p:cTn id="23" dur="500"/>
                                        <p:tgtEl>
                                          <p:spTgt spid="24585">
                                            <p:txEl>
                                              <p:pRg st="0" end="0"/>
                                            </p:txEl>
                                          </p:spTgt>
                                        </p:tgtEl>
                                      </p:cBhvr>
                                    </p:animEffect>
                                  </p:childTnLst>
                                </p:cTn>
                              </p:par>
                              <p:par>
                                <p:cTn id="24" presetID="14" presetClass="entr" presetSubtype="5" fill="hold" nodeType="withEffect">
                                  <p:stCondLst>
                                    <p:cond delay="0"/>
                                  </p:stCondLst>
                                  <p:childTnLst>
                                    <p:set>
                                      <p:cBhvr>
                                        <p:cTn id="25" dur="1" fill="hold">
                                          <p:stCondLst>
                                            <p:cond delay="0"/>
                                          </p:stCondLst>
                                        </p:cTn>
                                        <p:tgtEl>
                                          <p:spTgt spid="24585">
                                            <p:txEl>
                                              <p:pRg st="1" end="1"/>
                                            </p:txEl>
                                          </p:spTgt>
                                        </p:tgtEl>
                                        <p:attrNameLst>
                                          <p:attrName>style.visibility</p:attrName>
                                        </p:attrNameLst>
                                      </p:cBhvr>
                                      <p:to>
                                        <p:strVal val="visible"/>
                                      </p:to>
                                    </p:set>
                                    <p:animEffect transition="in" filter="randombar(vertical)">
                                      <p:cBhvr>
                                        <p:cTn id="26" dur="500"/>
                                        <p:tgtEl>
                                          <p:spTgt spid="24585">
                                            <p:txEl>
                                              <p:pRg st="1" end="1"/>
                                            </p:txEl>
                                          </p:spTgt>
                                        </p:tgtEl>
                                      </p:cBhvr>
                                    </p:animEffect>
                                  </p:childTnLst>
                                </p:cTn>
                              </p:par>
                              <p:par>
                                <p:cTn id="27" presetID="14" presetClass="entr" presetSubtype="5" fill="hold" nodeType="withEffect">
                                  <p:stCondLst>
                                    <p:cond delay="0"/>
                                  </p:stCondLst>
                                  <p:childTnLst>
                                    <p:set>
                                      <p:cBhvr>
                                        <p:cTn id="28" dur="1" fill="hold">
                                          <p:stCondLst>
                                            <p:cond delay="0"/>
                                          </p:stCondLst>
                                        </p:cTn>
                                        <p:tgtEl>
                                          <p:spTgt spid="24585">
                                            <p:txEl>
                                              <p:pRg st="2" end="2"/>
                                            </p:txEl>
                                          </p:spTgt>
                                        </p:tgtEl>
                                        <p:attrNameLst>
                                          <p:attrName>style.visibility</p:attrName>
                                        </p:attrNameLst>
                                      </p:cBhvr>
                                      <p:to>
                                        <p:strVal val="visible"/>
                                      </p:to>
                                    </p:set>
                                    <p:animEffect transition="in" filter="randombar(vertical)">
                                      <p:cBhvr>
                                        <p:cTn id="29" dur="500"/>
                                        <p:tgtEl>
                                          <p:spTgt spid="24585">
                                            <p:txEl>
                                              <p:pRg st="2" end="2"/>
                                            </p:txEl>
                                          </p:spTgt>
                                        </p:tgtEl>
                                      </p:cBhvr>
                                    </p:animEffect>
                                  </p:childTnLst>
                                </p:cTn>
                              </p:par>
                              <p:par>
                                <p:cTn id="30" presetID="14" presetClass="entr" presetSubtype="5" fill="hold" nodeType="withEffect">
                                  <p:stCondLst>
                                    <p:cond delay="0"/>
                                  </p:stCondLst>
                                  <p:childTnLst>
                                    <p:set>
                                      <p:cBhvr>
                                        <p:cTn id="31" dur="1" fill="hold">
                                          <p:stCondLst>
                                            <p:cond delay="0"/>
                                          </p:stCondLst>
                                        </p:cTn>
                                        <p:tgtEl>
                                          <p:spTgt spid="24585">
                                            <p:txEl>
                                              <p:pRg st="3" end="3"/>
                                            </p:txEl>
                                          </p:spTgt>
                                        </p:tgtEl>
                                        <p:attrNameLst>
                                          <p:attrName>style.visibility</p:attrName>
                                        </p:attrNameLst>
                                      </p:cBhvr>
                                      <p:to>
                                        <p:strVal val="visible"/>
                                      </p:to>
                                    </p:set>
                                    <p:animEffect transition="in" filter="randombar(vertical)">
                                      <p:cBhvr>
                                        <p:cTn id="32" dur="500"/>
                                        <p:tgtEl>
                                          <p:spTgt spid="2458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24586">
                                            <p:txEl>
                                              <p:pRg st="0" end="0"/>
                                            </p:txEl>
                                          </p:spTgt>
                                        </p:tgtEl>
                                        <p:attrNameLst>
                                          <p:attrName>style.visibility</p:attrName>
                                        </p:attrNameLst>
                                      </p:cBhvr>
                                      <p:to>
                                        <p:strVal val="visible"/>
                                      </p:to>
                                    </p:set>
                                    <p:animEffect transition="in" filter="randombar(horizontal)">
                                      <p:cBhvr>
                                        <p:cTn id="37" dur="500"/>
                                        <p:tgtEl>
                                          <p:spTgt spid="24586">
                                            <p:txEl>
                                              <p:pRg st="0" end="0"/>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24586">
                                            <p:txEl>
                                              <p:pRg st="1" end="1"/>
                                            </p:txEl>
                                          </p:spTgt>
                                        </p:tgtEl>
                                        <p:attrNameLst>
                                          <p:attrName>style.visibility</p:attrName>
                                        </p:attrNameLst>
                                      </p:cBhvr>
                                      <p:to>
                                        <p:strVal val="visible"/>
                                      </p:to>
                                    </p:set>
                                    <p:animEffect transition="in" filter="randombar(horizontal)">
                                      <p:cBhvr>
                                        <p:cTn id="40" dur="500"/>
                                        <p:tgtEl>
                                          <p:spTgt spid="24586">
                                            <p:txEl>
                                              <p:pRg st="1" end="1"/>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24586">
                                            <p:txEl>
                                              <p:pRg st="2" end="2"/>
                                            </p:txEl>
                                          </p:spTgt>
                                        </p:tgtEl>
                                        <p:attrNameLst>
                                          <p:attrName>style.visibility</p:attrName>
                                        </p:attrNameLst>
                                      </p:cBhvr>
                                      <p:to>
                                        <p:strVal val="visible"/>
                                      </p:to>
                                    </p:set>
                                    <p:animEffect transition="in" filter="randombar(horizontal)">
                                      <p:cBhvr>
                                        <p:cTn id="43" dur="500"/>
                                        <p:tgtEl>
                                          <p:spTgt spid="24586">
                                            <p:txEl>
                                              <p:pRg st="2" end="2"/>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24586">
                                            <p:txEl>
                                              <p:pRg st="3" end="3"/>
                                            </p:txEl>
                                          </p:spTgt>
                                        </p:tgtEl>
                                        <p:attrNameLst>
                                          <p:attrName>style.visibility</p:attrName>
                                        </p:attrNameLst>
                                      </p:cBhvr>
                                      <p:to>
                                        <p:strVal val="visible"/>
                                      </p:to>
                                    </p:set>
                                    <p:animEffect transition="in" filter="randombar(horizontal)">
                                      <p:cBhvr>
                                        <p:cTn id="46" dur="500"/>
                                        <p:tgtEl>
                                          <p:spTgt spid="245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04800" y="3109913"/>
            <a:ext cx="8534400" cy="762000"/>
          </a:xfrm>
          <a:prstGeom prst="rect">
            <a:avLst/>
          </a:prstGeom>
          <a:solidFill>
            <a:srgbClr val="99CCFF"/>
          </a:solidFill>
          <a:ln w="9525" algn="ctr">
            <a:solidFill>
              <a:schemeClr val="tx1"/>
            </a:solidFill>
            <a:miter lim="800000"/>
            <a:headEnd/>
            <a:tailEnd/>
          </a:ln>
        </p:spPr>
        <p:txBody>
          <a:bodyPr wrap="none" lIns="0" tIns="0" rIns="0" bIns="0" anchor="ctr"/>
          <a:lstStyle/>
          <a:p>
            <a:endParaRPr lang="en-US"/>
          </a:p>
        </p:txBody>
      </p:sp>
      <p:sp>
        <p:nvSpPr>
          <p:cNvPr id="26627" name="Rectangle 3"/>
          <p:cNvSpPr>
            <a:spLocks noGrp="1" noChangeArrowheads="1"/>
          </p:cNvSpPr>
          <p:nvPr>
            <p:ph type="body" sz="half" idx="1"/>
          </p:nvPr>
        </p:nvSpPr>
        <p:spPr>
          <a:xfrm>
            <a:off x="3214688" y="1698625"/>
            <a:ext cx="5715000" cy="1143000"/>
          </a:xfrm>
        </p:spPr>
        <p:txBody>
          <a:bodyPr/>
          <a:lstStyle/>
          <a:p>
            <a:pPr eaLnBrk="1" hangingPunct="1">
              <a:lnSpc>
                <a:spcPct val="90000"/>
              </a:lnSpc>
              <a:buFontTx/>
              <a:buNone/>
            </a:pPr>
            <a:endParaRPr lang="en-US" smtClean="0"/>
          </a:p>
          <a:p>
            <a:pPr algn="ctr" eaLnBrk="1" hangingPunct="1">
              <a:lnSpc>
                <a:spcPct val="90000"/>
              </a:lnSpc>
              <a:buFontTx/>
              <a:buNone/>
            </a:pPr>
            <a:r>
              <a:rPr lang="en-US" b="1" smtClean="0"/>
              <a:t>What are our human wants?</a:t>
            </a:r>
          </a:p>
        </p:txBody>
      </p:sp>
      <p:sp>
        <p:nvSpPr>
          <p:cNvPr id="26628" name="Text Box 4"/>
          <p:cNvSpPr txBox="1">
            <a:spLocks noChangeArrowheads="1"/>
          </p:cNvSpPr>
          <p:nvPr/>
        </p:nvSpPr>
        <p:spPr bwMode="auto">
          <a:xfrm>
            <a:off x="228600" y="3109913"/>
            <a:ext cx="2362200" cy="3286125"/>
          </a:xfrm>
          <a:prstGeom prst="rect">
            <a:avLst/>
          </a:prstGeom>
          <a:noFill/>
          <a:ln w="9525" algn="ctr">
            <a:noFill/>
            <a:miter lim="800000"/>
            <a:headEnd/>
            <a:tailEnd/>
          </a:ln>
        </p:spPr>
        <p:txBody>
          <a:bodyPr lIns="0" tIns="0" rIns="0" bIns="0">
            <a:spAutoFit/>
          </a:bodyPr>
          <a:lstStyle/>
          <a:p>
            <a:pPr marL="231775" indent="-179388" eaLnBrk="0" hangingPunct="0">
              <a:spcBef>
                <a:spcPct val="50000"/>
              </a:spcBef>
            </a:pPr>
            <a:r>
              <a:rPr lang="en-US" sz="2400" b="1"/>
              <a:t>  PHYSICAL WANTS:</a:t>
            </a:r>
          </a:p>
          <a:p>
            <a:pPr marL="231775" indent="-179388" eaLnBrk="0" hangingPunct="0">
              <a:spcBef>
                <a:spcPct val="50000"/>
              </a:spcBef>
              <a:buFontTx/>
              <a:buChar char="•"/>
            </a:pPr>
            <a:r>
              <a:rPr lang="en-US" sz="2400"/>
              <a:t>Nice house</a:t>
            </a:r>
          </a:p>
          <a:p>
            <a:pPr marL="231775" indent="-179388" eaLnBrk="0" hangingPunct="0">
              <a:spcBef>
                <a:spcPct val="50000"/>
              </a:spcBef>
              <a:buFontTx/>
              <a:buChar char="•"/>
            </a:pPr>
            <a:r>
              <a:rPr lang="en-US" sz="2400"/>
              <a:t>Nice car</a:t>
            </a:r>
          </a:p>
          <a:p>
            <a:pPr marL="231775" indent="-179388" eaLnBrk="0" hangingPunct="0">
              <a:spcBef>
                <a:spcPct val="50000"/>
              </a:spcBef>
              <a:buFontTx/>
              <a:buChar char="•"/>
            </a:pPr>
            <a:r>
              <a:rPr lang="en-US" sz="2400"/>
              <a:t>Nice clothes</a:t>
            </a:r>
          </a:p>
          <a:p>
            <a:pPr marL="231775" indent="-179388" eaLnBrk="0" hangingPunct="0">
              <a:spcBef>
                <a:spcPct val="50000"/>
              </a:spcBef>
              <a:buFontTx/>
              <a:buChar char="•"/>
            </a:pPr>
            <a:r>
              <a:rPr lang="en-US" sz="2400"/>
              <a:t>Can you think of more?</a:t>
            </a:r>
          </a:p>
        </p:txBody>
      </p:sp>
      <p:sp>
        <p:nvSpPr>
          <p:cNvPr id="26629" name="Text Box 5"/>
          <p:cNvSpPr txBox="1">
            <a:spLocks noChangeArrowheads="1"/>
          </p:cNvSpPr>
          <p:nvPr/>
        </p:nvSpPr>
        <p:spPr bwMode="auto">
          <a:xfrm>
            <a:off x="2895600" y="3109913"/>
            <a:ext cx="2362200" cy="3286125"/>
          </a:xfrm>
          <a:prstGeom prst="rect">
            <a:avLst/>
          </a:prstGeom>
          <a:noFill/>
          <a:ln w="9525" algn="ctr">
            <a:noFill/>
            <a:miter lim="800000"/>
            <a:headEnd/>
            <a:tailEnd/>
          </a:ln>
        </p:spPr>
        <p:txBody>
          <a:bodyPr lIns="0" tIns="0" rIns="0" bIns="0">
            <a:spAutoFit/>
          </a:bodyPr>
          <a:lstStyle/>
          <a:p>
            <a:pPr marL="284163" indent="-168275" eaLnBrk="0" hangingPunct="0">
              <a:spcBef>
                <a:spcPct val="50000"/>
              </a:spcBef>
            </a:pPr>
            <a:r>
              <a:rPr lang="en-US" sz="2400" b="1"/>
              <a:t>  BIOLOGICAL WANTS:</a:t>
            </a:r>
          </a:p>
          <a:p>
            <a:pPr marL="284163" indent="-168275" eaLnBrk="0" hangingPunct="0">
              <a:spcBef>
                <a:spcPct val="50000"/>
              </a:spcBef>
              <a:buFontTx/>
              <a:buChar char="•"/>
            </a:pPr>
            <a:r>
              <a:rPr lang="en-US" sz="2400"/>
              <a:t>Fresh water</a:t>
            </a:r>
          </a:p>
          <a:p>
            <a:pPr marL="284163" indent="-168275" eaLnBrk="0" hangingPunct="0">
              <a:spcBef>
                <a:spcPct val="50000"/>
              </a:spcBef>
              <a:buFontTx/>
              <a:buChar char="•"/>
            </a:pPr>
            <a:r>
              <a:rPr lang="en-US" sz="2400"/>
              <a:t>Fancy food</a:t>
            </a:r>
          </a:p>
          <a:p>
            <a:pPr marL="284163" indent="-168275" eaLnBrk="0" hangingPunct="0">
              <a:spcBef>
                <a:spcPct val="50000"/>
              </a:spcBef>
              <a:buFontTx/>
              <a:buChar char="•"/>
            </a:pPr>
            <a:r>
              <a:rPr lang="en-US" sz="2400"/>
              <a:t>Healthy living</a:t>
            </a:r>
          </a:p>
          <a:p>
            <a:pPr marL="284163" indent="-168275" eaLnBrk="0" hangingPunct="0">
              <a:spcBef>
                <a:spcPct val="50000"/>
              </a:spcBef>
              <a:buFontTx/>
              <a:buChar char="•"/>
            </a:pPr>
            <a:r>
              <a:rPr lang="en-US" sz="2400"/>
              <a:t>Can you think of more?</a:t>
            </a:r>
          </a:p>
        </p:txBody>
      </p:sp>
      <p:sp>
        <p:nvSpPr>
          <p:cNvPr id="26630" name="Text Box 6"/>
          <p:cNvSpPr txBox="1">
            <a:spLocks noChangeArrowheads="1"/>
          </p:cNvSpPr>
          <p:nvPr/>
        </p:nvSpPr>
        <p:spPr bwMode="auto">
          <a:xfrm>
            <a:off x="5595938" y="3109913"/>
            <a:ext cx="3014662" cy="3286125"/>
          </a:xfrm>
          <a:prstGeom prst="rect">
            <a:avLst/>
          </a:prstGeom>
          <a:noFill/>
          <a:ln w="9525" algn="ctr">
            <a:noFill/>
            <a:miter lim="800000"/>
            <a:headEnd/>
            <a:tailEnd/>
          </a:ln>
        </p:spPr>
        <p:txBody>
          <a:bodyPr lIns="0" tIns="0" rIns="0" bIns="0">
            <a:spAutoFit/>
          </a:bodyPr>
          <a:lstStyle/>
          <a:p>
            <a:pPr marL="346075" indent="-230188" eaLnBrk="0" hangingPunct="0">
              <a:spcBef>
                <a:spcPct val="50000"/>
              </a:spcBef>
            </a:pPr>
            <a:r>
              <a:rPr lang="en-US" sz="2400" b="1"/>
              <a:t>  PSYCHOLOGICAL WANTS:</a:t>
            </a:r>
          </a:p>
          <a:p>
            <a:pPr marL="346075" indent="-230188" eaLnBrk="0" hangingPunct="0">
              <a:spcBef>
                <a:spcPct val="50000"/>
              </a:spcBef>
              <a:buFontTx/>
              <a:buChar char="•"/>
            </a:pPr>
            <a:r>
              <a:rPr lang="en-US" sz="2400"/>
              <a:t>Talk with family</a:t>
            </a:r>
          </a:p>
          <a:p>
            <a:pPr marL="346075" indent="-230188" eaLnBrk="0" hangingPunct="0">
              <a:spcBef>
                <a:spcPct val="50000"/>
              </a:spcBef>
              <a:buFontTx/>
              <a:buChar char="•"/>
            </a:pPr>
            <a:r>
              <a:rPr lang="en-US" sz="2400"/>
              <a:t>See friends</a:t>
            </a:r>
          </a:p>
          <a:p>
            <a:pPr marL="346075" indent="-230188" eaLnBrk="0" hangingPunct="0">
              <a:spcBef>
                <a:spcPct val="50000"/>
              </a:spcBef>
              <a:buFontTx/>
              <a:buChar char="•"/>
            </a:pPr>
            <a:r>
              <a:rPr lang="en-US" sz="2400"/>
              <a:t>Entertainment</a:t>
            </a:r>
          </a:p>
          <a:p>
            <a:pPr marL="346075" indent="-230188" eaLnBrk="0" hangingPunct="0">
              <a:spcBef>
                <a:spcPct val="50000"/>
              </a:spcBef>
              <a:buFontTx/>
              <a:buChar char="•"/>
            </a:pPr>
            <a:r>
              <a:rPr lang="en-US" sz="2400"/>
              <a:t>Can you think of more?</a:t>
            </a:r>
          </a:p>
        </p:txBody>
      </p:sp>
      <p:pic>
        <p:nvPicPr>
          <p:cNvPr id="26631" name="Picture 7" descr="MPj04387160000[1]"/>
          <p:cNvPicPr>
            <a:picLocks noChangeAspect="1" noChangeArrowheads="1"/>
          </p:cNvPicPr>
          <p:nvPr/>
        </p:nvPicPr>
        <p:blipFill>
          <a:blip r:embed="rId3" cstate="print"/>
          <a:srcRect/>
          <a:stretch>
            <a:fillRect/>
          </a:stretch>
        </p:blipFill>
        <p:spPr bwMode="auto">
          <a:xfrm>
            <a:off x="228600" y="957263"/>
            <a:ext cx="3048000" cy="2041525"/>
          </a:xfrm>
          <a:prstGeom prst="rect">
            <a:avLst/>
          </a:prstGeom>
          <a:noFill/>
          <a:ln w="9525">
            <a:noFill/>
            <a:miter lim="800000"/>
            <a:headEnd/>
            <a:tailEnd/>
          </a:ln>
        </p:spPr>
      </p:pic>
      <p:sp>
        <p:nvSpPr>
          <p:cNvPr id="8200" name="Rectangle 8"/>
          <p:cNvSpPr>
            <a:spLocks noChangeArrowheads="1"/>
          </p:cNvSpPr>
          <p:nvPr/>
        </p:nvSpPr>
        <p:spPr bwMode="auto">
          <a:xfrm>
            <a:off x="2840038" y="0"/>
            <a:ext cx="6303962" cy="1446213"/>
          </a:xfrm>
          <a:prstGeom prst="rect">
            <a:avLst/>
          </a:prstGeom>
          <a:noFill/>
          <a:ln w="9525">
            <a:noFill/>
            <a:miter lim="800000"/>
            <a:headEnd/>
            <a:tailEnd/>
          </a:ln>
        </p:spPr>
        <p:txBody>
          <a:bodyPr>
            <a:spAutoFit/>
          </a:bodyPr>
          <a:lstStyle/>
          <a:p>
            <a:pPr algn="ctr"/>
            <a:r>
              <a:rPr lang="en-US" sz="4000">
                <a:solidFill>
                  <a:srgbClr val="00386B"/>
                </a:solidFill>
              </a:rPr>
              <a:t>Problems That Solve Our</a:t>
            </a:r>
            <a:r>
              <a:rPr lang="en-US">
                <a:solidFill>
                  <a:srgbClr val="00386B"/>
                </a:solidFill>
              </a:rPr>
              <a:t> </a:t>
            </a:r>
          </a:p>
          <a:p>
            <a:pPr algn="ctr"/>
            <a:r>
              <a:rPr lang="en-US" sz="4800">
                <a:solidFill>
                  <a:srgbClr val="00386B"/>
                </a:solidFill>
              </a:rPr>
              <a:t>Needs and Wants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fade">
                                      <p:cBhvr>
                                        <p:cTn id="7" dur="20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6626"/>
                                        </p:tgtEl>
                                        <p:attrNameLst>
                                          <p:attrName>style.visibility</p:attrName>
                                        </p:attrNameLst>
                                      </p:cBhvr>
                                      <p:to>
                                        <p:strVal val="visible"/>
                                      </p:to>
                                    </p:set>
                                  </p:childTnLst>
                                </p:cTn>
                              </p:par>
                              <p:par>
                                <p:cTn id="12" presetID="14" presetClass="entr" presetSubtype="10" fill="hold" nodeType="withEffect">
                                  <p:stCondLst>
                                    <p:cond delay="0"/>
                                  </p:stCondLst>
                                  <p:childTnLst>
                                    <p:set>
                                      <p:cBhvr>
                                        <p:cTn id="13" dur="1" fill="hold">
                                          <p:stCondLst>
                                            <p:cond delay="0"/>
                                          </p:stCondLst>
                                        </p:cTn>
                                        <p:tgtEl>
                                          <p:spTgt spid="26628">
                                            <p:txEl>
                                              <p:pRg st="0" end="0"/>
                                            </p:txEl>
                                          </p:spTgt>
                                        </p:tgtEl>
                                        <p:attrNameLst>
                                          <p:attrName>style.visibility</p:attrName>
                                        </p:attrNameLst>
                                      </p:cBhvr>
                                      <p:to>
                                        <p:strVal val="visible"/>
                                      </p:to>
                                    </p:set>
                                    <p:animEffect transition="in" filter="randombar(horizontal)">
                                      <p:cBhvr>
                                        <p:cTn id="14" dur="500"/>
                                        <p:tgtEl>
                                          <p:spTgt spid="26628">
                                            <p:txEl>
                                              <p:pRg st="0" end="0"/>
                                            </p:txEl>
                                          </p:spTgt>
                                        </p:tgtEl>
                                      </p:cBhvr>
                                    </p:animEffect>
                                  </p:childTnLst>
                                </p:cTn>
                              </p:par>
                              <p:par>
                                <p:cTn id="15" presetID="1" presetClass="entr" presetSubtype="0" fill="hold" nodeType="withEffect">
                                  <p:stCondLst>
                                    <p:cond delay="0"/>
                                  </p:stCondLst>
                                  <p:childTnLst>
                                    <p:set>
                                      <p:cBhvr>
                                        <p:cTn id="16" dur="1" fill="hold">
                                          <p:stCondLst>
                                            <p:cond delay="0"/>
                                          </p:stCondLst>
                                        </p:cTn>
                                        <p:tgtEl>
                                          <p:spTgt spid="26631"/>
                                        </p:tgtEl>
                                        <p:attrNameLst>
                                          <p:attrName>style.visibility</p:attrName>
                                        </p:attrNameLst>
                                      </p:cBhvr>
                                      <p:to>
                                        <p:strVal val="visible"/>
                                      </p:to>
                                    </p:set>
                                  </p:childTnLst>
                                </p:cTn>
                              </p:par>
                              <p:par>
                                <p:cTn id="17" presetID="14" presetClass="entr" presetSubtype="10" fill="hold" nodeType="withEffect">
                                  <p:stCondLst>
                                    <p:cond delay="0"/>
                                  </p:stCondLst>
                                  <p:childTnLst>
                                    <p:set>
                                      <p:cBhvr>
                                        <p:cTn id="18" dur="1" fill="hold">
                                          <p:stCondLst>
                                            <p:cond delay="0"/>
                                          </p:stCondLst>
                                        </p:cTn>
                                        <p:tgtEl>
                                          <p:spTgt spid="26628">
                                            <p:txEl>
                                              <p:pRg st="1" end="1"/>
                                            </p:txEl>
                                          </p:spTgt>
                                        </p:tgtEl>
                                        <p:attrNameLst>
                                          <p:attrName>style.visibility</p:attrName>
                                        </p:attrNameLst>
                                      </p:cBhvr>
                                      <p:to>
                                        <p:strVal val="visible"/>
                                      </p:to>
                                    </p:set>
                                    <p:animEffect transition="in" filter="randombar(horizontal)">
                                      <p:cBhvr>
                                        <p:cTn id="19" dur="500"/>
                                        <p:tgtEl>
                                          <p:spTgt spid="26628">
                                            <p:txEl>
                                              <p:pRg st="1" end="1"/>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26628">
                                            <p:txEl>
                                              <p:pRg st="2" end="2"/>
                                            </p:txEl>
                                          </p:spTgt>
                                        </p:tgtEl>
                                        <p:attrNameLst>
                                          <p:attrName>style.visibility</p:attrName>
                                        </p:attrNameLst>
                                      </p:cBhvr>
                                      <p:to>
                                        <p:strVal val="visible"/>
                                      </p:to>
                                    </p:set>
                                    <p:animEffect transition="in" filter="randombar(horizontal)">
                                      <p:cBhvr>
                                        <p:cTn id="22" dur="500"/>
                                        <p:tgtEl>
                                          <p:spTgt spid="26628">
                                            <p:txEl>
                                              <p:pRg st="2" end="2"/>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26628">
                                            <p:txEl>
                                              <p:pRg st="3" end="3"/>
                                            </p:txEl>
                                          </p:spTgt>
                                        </p:tgtEl>
                                        <p:attrNameLst>
                                          <p:attrName>style.visibility</p:attrName>
                                        </p:attrNameLst>
                                      </p:cBhvr>
                                      <p:to>
                                        <p:strVal val="visible"/>
                                      </p:to>
                                    </p:set>
                                    <p:animEffect transition="in" filter="randombar(horizontal)">
                                      <p:cBhvr>
                                        <p:cTn id="25" dur="500"/>
                                        <p:tgtEl>
                                          <p:spTgt spid="26628">
                                            <p:txEl>
                                              <p:pRg st="3" end="3"/>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26628">
                                            <p:txEl>
                                              <p:pRg st="4" end="4"/>
                                            </p:txEl>
                                          </p:spTgt>
                                        </p:tgtEl>
                                        <p:attrNameLst>
                                          <p:attrName>style.visibility</p:attrName>
                                        </p:attrNameLst>
                                      </p:cBhvr>
                                      <p:to>
                                        <p:strVal val="visible"/>
                                      </p:to>
                                    </p:set>
                                    <p:animEffect transition="in" filter="randombar(horizontal)">
                                      <p:cBhvr>
                                        <p:cTn id="28" dur="500"/>
                                        <p:tgtEl>
                                          <p:spTgt spid="26628">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26629">
                                            <p:txEl>
                                              <p:pRg st="0" end="0"/>
                                            </p:txEl>
                                          </p:spTgt>
                                        </p:tgtEl>
                                        <p:attrNameLst>
                                          <p:attrName>style.visibility</p:attrName>
                                        </p:attrNameLst>
                                      </p:cBhvr>
                                      <p:to>
                                        <p:strVal val="visible"/>
                                      </p:to>
                                    </p:set>
                                    <p:animEffect transition="in" filter="randombar(horizontal)">
                                      <p:cBhvr>
                                        <p:cTn id="33" dur="500"/>
                                        <p:tgtEl>
                                          <p:spTgt spid="26629">
                                            <p:txEl>
                                              <p:pRg st="0" end="0"/>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26629">
                                            <p:txEl>
                                              <p:pRg st="1" end="1"/>
                                            </p:txEl>
                                          </p:spTgt>
                                        </p:tgtEl>
                                        <p:attrNameLst>
                                          <p:attrName>style.visibility</p:attrName>
                                        </p:attrNameLst>
                                      </p:cBhvr>
                                      <p:to>
                                        <p:strVal val="visible"/>
                                      </p:to>
                                    </p:set>
                                    <p:animEffect transition="in" filter="randombar(horizontal)">
                                      <p:cBhvr>
                                        <p:cTn id="36" dur="500"/>
                                        <p:tgtEl>
                                          <p:spTgt spid="26629">
                                            <p:txEl>
                                              <p:pRg st="1" end="1"/>
                                            </p:txEl>
                                          </p:spTgt>
                                        </p:tgtEl>
                                      </p:cBhvr>
                                    </p:animEffect>
                                  </p:childTnLst>
                                </p:cTn>
                              </p:par>
                              <p:par>
                                <p:cTn id="37" presetID="14" presetClass="entr" presetSubtype="5" fill="hold" nodeType="withEffect">
                                  <p:stCondLst>
                                    <p:cond delay="0"/>
                                  </p:stCondLst>
                                  <p:childTnLst>
                                    <p:set>
                                      <p:cBhvr>
                                        <p:cTn id="38" dur="1" fill="hold">
                                          <p:stCondLst>
                                            <p:cond delay="0"/>
                                          </p:stCondLst>
                                        </p:cTn>
                                        <p:tgtEl>
                                          <p:spTgt spid="26629">
                                            <p:txEl>
                                              <p:pRg st="2" end="2"/>
                                            </p:txEl>
                                          </p:spTgt>
                                        </p:tgtEl>
                                        <p:attrNameLst>
                                          <p:attrName>style.visibility</p:attrName>
                                        </p:attrNameLst>
                                      </p:cBhvr>
                                      <p:to>
                                        <p:strVal val="visible"/>
                                      </p:to>
                                    </p:set>
                                    <p:animEffect transition="in" filter="randombar(vertical)">
                                      <p:cBhvr>
                                        <p:cTn id="39" dur="500"/>
                                        <p:tgtEl>
                                          <p:spTgt spid="26629">
                                            <p:txEl>
                                              <p:pRg st="2" end="2"/>
                                            </p:txEl>
                                          </p:spTgt>
                                        </p:tgtEl>
                                      </p:cBhvr>
                                    </p:animEffect>
                                  </p:childTnLst>
                                </p:cTn>
                              </p:par>
                              <p:par>
                                <p:cTn id="40" presetID="14" presetClass="entr" presetSubtype="5" fill="hold" nodeType="withEffect">
                                  <p:stCondLst>
                                    <p:cond delay="0"/>
                                  </p:stCondLst>
                                  <p:childTnLst>
                                    <p:set>
                                      <p:cBhvr>
                                        <p:cTn id="41" dur="1" fill="hold">
                                          <p:stCondLst>
                                            <p:cond delay="0"/>
                                          </p:stCondLst>
                                        </p:cTn>
                                        <p:tgtEl>
                                          <p:spTgt spid="26629">
                                            <p:txEl>
                                              <p:pRg st="3" end="3"/>
                                            </p:txEl>
                                          </p:spTgt>
                                        </p:tgtEl>
                                        <p:attrNameLst>
                                          <p:attrName>style.visibility</p:attrName>
                                        </p:attrNameLst>
                                      </p:cBhvr>
                                      <p:to>
                                        <p:strVal val="visible"/>
                                      </p:to>
                                    </p:set>
                                    <p:animEffect transition="in" filter="randombar(vertical)">
                                      <p:cBhvr>
                                        <p:cTn id="42" dur="500"/>
                                        <p:tgtEl>
                                          <p:spTgt spid="26629">
                                            <p:txEl>
                                              <p:pRg st="3" end="3"/>
                                            </p:txEl>
                                          </p:spTgt>
                                        </p:tgtEl>
                                      </p:cBhvr>
                                    </p:animEffect>
                                  </p:childTnLst>
                                </p:cTn>
                              </p:par>
                              <p:par>
                                <p:cTn id="43" presetID="14" presetClass="entr" presetSubtype="5" fill="hold" nodeType="withEffect">
                                  <p:stCondLst>
                                    <p:cond delay="0"/>
                                  </p:stCondLst>
                                  <p:childTnLst>
                                    <p:set>
                                      <p:cBhvr>
                                        <p:cTn id="44" dur="1" fill="hold">
                                          <p:stCondLst>
                                            <p:cond delay="0"/>
                                          </p:stCondLst>
                                        </p:cTn>
                                        <p:tgtEl>
                                          <p:spTgt spid="26629">
                                            <p:txEl>
                                              <p:pRg st="4" end="4"/>
                                            </p:txEl>
                                          </p:spTgt>
                                        </p:tgtEl>
                                        <p:attrNameLst>
                                          <p:attrName>style.visibility</p:attrName>
                                        </p:attrNameLst>
                                      </p:cBhvr>
                                      <p:to>
                                        <p:strVal val="visible"/>
                                      </p:to>
                                    </p:set>
                                    <p:animEffect transition="in" filter="randombar(vertical)">
                                      <p:cBhvr>
                                        <p:cTn id="45" dur="500"/>
                                        <p:tgtEl>
                                          <p:spTgt spid="26629">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26630">
                                            <p:txEl>
                                              <p:pRg st="0" end="0"/>
                                            </p:txEl>
                                          </p:spTgt>
                                        </p:tgtEl>
                                        <p:attrNameLst>
                                          <p:attrName>style.visibility</p:attrName>
                                        </p:attrNameLst>
                                      </p:cBhvr>
                                      <p:to>
                                        <p:strVal val="visible"/>
                                      </p:to>
                                    </p:set>
                                    <p:animEffect transition="in" filter="randombar(horizontal)">
                                      <p:cBhvr>
                                        <p:cTn id="50" dur="500"/>
                                        <p:tgtEl>
                                          <p:spTgt spid="26630">
                                            <p:txEl>
                                              <p:pRg st="0" end="0"/>
                                            </p:txEl>
                                          </p:spTgt>
                                        </p:tgtEl>
                                      </p:cBhvr>
                                    </p:animEffect>
                                  </p:childTnLst>
                                </p:cTn>
                              </p:par>
                              <p:par>
                                <p:cTn id="51" presetID="14" presetClass="entr" presetSubtype="10" fill="hold" nodeType="withEffect">
                                  <p:stCondLst>
                                    <p:cond delay="0"/>
                                  </p:stCondLst>
                                  <p:childTnLst>
                                    <p:set>
                                      <p:cBhvr>
                                        <p:cTn id="52" dur="1" fill="hold">
                                          <p:stCondLst>
                                            <p:cond delay="0"/>
                                          </p:stCondLst>
                                        </p:cTn>
                                        <p:tgtEl>
                                          <p:spTgt spid="26630">
                                            <p:txEl>
                                              <p:pRg st="1" end="1"/>
                                            </p:txEl>
                                          </p:spTgt>
                                        </p:tgtEl>
                                        <p:attrNameLst>
                                          <p:attrName>style.visibility</p:attrName>
                                        </p:attrNameLst>
                                      </p:cBhvr>
                                      <p:to>
                                        <p:strVal val="visible"/>
                                      </p:to>
                                    </p:set>
                                    <p:animEffect transition="in" filter="randombar(horizontal)">
                                      <p:cBhvr>
                                        <p:cTn id="53" dur="500"/>
                                        <p:tgtEl>
                                          <p:spTgt spid="26630">
                                            <p:txEl>
                                              <p:pRg st="1" end="1"/>
                                            </p:txEl>
                                          </p:spTgt>
                                        </p:tgtEl>
                                      </p:cBhvr>
                                    </p:animEffect>
                                  </p:childTnLst>
                                </p:cTn>
                              </p:par>
                              <p:par>
                                <p:cTn id="54" presetID="14" presetClass="entr" presetSubtype="10" fill="hold" nodeType="withEffect">
                                  <p:stCondLst>
                                    <p:cond delay="0"/>
                                  </p:stCondLst>
                                  <p:childTnLst>
                                    <p:set>
                                      <p:cBhvr>
                                        <p:cTn id="55" dur="1" fill="hold">
                                          <p:stCondLst>
                                            <p:cond delay="0"/>
                                          </p:stCondLst>
                                        </p:cTn>
                                        <p:tgtEl>
                                          <p:spTgt spid="26630">
                                            <p:txEl>
                                              <p:pRg st="2" end="2"/>
                                            </p:txEl>
                                          </p:spTgt>
                                        </p:tgtEl>
                                        <p:attrNameLst>
                                          <p:attrName>style.visibility</p:attrName>
                                        </p:attrNameLst>
                                      </p:cBhvr>
                                      <p:to>
                                        <p:strVal val="visible"/>
                                      </p:to>
                                    </p:set>
                                    <p:animEffect transition="in" filter="randombar(horizontal)">
                                      <p:cBhvr>
                                        <p:cTn id="56" dur="500"/>
                                        <p:tgtEl>
                                          <p:spTgt spid="26630">
                                            <p:txEl>
                                              <p:pRg st="2" end="2"/>
                                            </p:txEl>
                                          </p:spTgt>
                                        </p:tgtEl>
                                      </p:cBhvr>
                                    </p:animEffect>
                                  </p:childTnLst>
                                </p:cTn>
                              </p:par>
                              <p:par>
                                <p:cTn id="57" presetID="14" presetClass="entr" presetSubtype="10" fill="hold" nodeType="withEffect">
                                  <p:stCondLst>
                                    <p:cond delay="0"/>
                                  </p:stCondLst>
                                  <p:childTnLst>
                                    <p:set>
                                      <p:cBhvr>
                                        <p:cTn id="58" dur="1" fill="hold">
                                          <p:stCondLst>
                                            <p:cond delay="0"/>
                                          </p:stCondLst>
                                        </p:cTn>
                                        <p:tgtEl>
                                          <p:spTgt spid="26630">
                                            <p:txEl>
                                              <p:pRg st="3" end="3"/>
                                            </p:txEl>
                                          </p:spTgt>
                                        </p:tgtEl>
                                        <p:attrNameLst>
                                          <p:attrName>style.visibility</p:attrName>
                                        </p:attrNameLst>
                                      </p:cBhvr>
                                      <p:to>
                                        <p:strVal val="visible"/>
                                      </p:to>
                                    </p:set>
                                    <p:animEffect transition="in" filter="randombar(horizontal)">
                                      <p:cBhvr>
                                        <p:cTn id="59" dur="500"/>
                                        <p:tgtEl>
                                          <p:spTgt spid="26630">
                                            <p:txEl>
                                              <p:pRg st="3" end="3"/>
                                            </p:txEl>
                                          </p:spTgt>
                                        </p:tgtEl>
                                      </p:cBhvr>
                                    </p:animEffect>
                                  </p:childTnLst>
                                </p:cTn>
                              </p:par>
                              <p:par>
                                <p:cTn id="60" presetID="14" presetClass="entr" presetSubtype="10" fill="hold" nodeType="withEffect">
                                  <p:stCondLst>
                                    <p:cond delay="0"/>
                                  </p:stCondLst>
                                  <p:childTnLst>
                                    <p:set>
                                      <p:cBhvr>
                                        <p:cTn id="61" dur="1" fill="hold">
                                          <p:stCondLst>
                                            <p:cond delay="0"/>
                                          </p:stCondLst>
                                        </p:cTn>
                                        <p:tgtEl>
                                          <p:spTgt spid="26630">
                                            <p:txEl>
                                              <p:pRg st="4" end="4"/>
                                            </p:txEl>
                                          </p:spTgt>
                                        </p:tgtEl>
                                        <p:attrNameLst>
                                          <p:attrName>style.visibility</p:attrName>
                                        </p:attrNameLst>
                                      </p:cBhvr>
                                      <p:to>
                                        <p:strVal val="visible"/>
                                      </p:to>
                                    </p:set>
                                    <p:animEffect transition="in" filter="randombar(horizontal)">
                                      <p:cBhvr>
                                        <p:cTn id="62" dur="500"/>
                                        <p:tgtEl>
                                          <p:spTgt spid="266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86200" y="914400"/>
            <a:ext cx="3962400" cy="1143000"/>
          </a:xfrm>
        </p:spPr>
        <p:txBody>
          <a:bodyPr/>
          <a:lstStyle/>
          <a:p>
            <a:pPr eaLnBrk="1" hangingPunct="1"/>
            <a:r>
              <a:rPr lang="en-US" sz="4800" smtClean="0"/>
              <a:t>Engineering</a:t>
            </a:r>
          </a:p>
        </p:txBody>
      </p:sp>
      <p:sp>
        <p:nvSpPr>
          <p:cNvPr id="22531" name="Rectangle 3"/>
          <p:cNvSpPr>
            <a:spLocks noGrp="1" noChangeArrowheads="1"/>
          </p:cNvSpPr>
          <p:nvPr>
            <p:ph type="body" idx="1"/>
          </p:nvPr>
        </p:nvSpPr>
        <p:spPr>
          <a:xfrm>
            <a:off x="762000" y="3200400"/>
            <a:ext cx="7391400" cy="2209800"/>
          </a:xfrm>
          <a:noFill/>
        </p:spPr>
        <p:txBody>
          <a:bodyPr/>
          <a:lstStyle/>
          <a:p>
            <a:pPr eaLnBrk="1" hangingPunct="1">
              <a:buFontTx/>
              <a:buNone/>
            </a:pPr>
            <a:r>
              <a:rPr lang="en-US" smtClean="0"/>
              <a:t>	Engineering uses scientific, technological, and mathematical knowledge to solve practical problems.</a:t>
            </a:r>
          </a:p>
          <a:p>
            <a:pPr algn="ctr" eaLnBrk="1" hangingPunct="1">
              <a:buFontTx/>
              <a:buNone/>
            </a:pPr>
            <a:endParaRPr lang="en-US" smtClean="0"/>
          </a:p>
        </p:txBody>
      </p:sp>
      <p:pic>
        <p:nvPicPr>
          <p:cNvPr id="9220" name="Picture 4" descr="MPj04392990000[1]"/>
          <p:cNvPicPr>
            <a:picLocks noChangeAspect="1" noChangeArrowheads="1"/>
          </p:cNvPicPr>
          <p:nvPr/>
        </p:nvPicPr>
        <p:blipFill>
          <a:blip r:embed="rId3" cstate="print"/>
          <a:srcRect/>
          <a:stretch>
            <a:fillRect/>
          </a:stretch>
        </p:blipFill>
        <p:spPr bwMode="auto">
          <a:xfrm>
            <a:off x="304800" y="228600"/>
            <a:ext cx="3581400" cy="23987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419225"/>
            <a:ext cx="8229600" cy="4525963"/>
          </a:xfrm>
        </p:spPr>
        <p:txBody>
          <a:bodyPr/>
          <a:lstStyle/>
          <a:p>
            <a:pPr eaLnBrk="1" hangingPunct="1">
              <a:lnSpc>
                <a:spcPct val="90000"/>
              </a:lnSpc>
            </a:pPr>
            <a:r>
              <a:rPr lang="en-US" sz="2800" dirty="0" smtClean="0"/>
              <a:t>An electrical engineer may design a GPS for your vehicle.</a:t>
            </a:r>
          </a:p>
          <a:p>
            <a:pPr eaLnBrk="1" hangingPunct="1">
              <a:lnSpc>
                <a:spcPct val="90000"/>
              </a:lnSpc>
            </a:pPr>
            <a:r>
              <a:rPr lang="en-US" sz="2800" dirty="0" smtClean="0"/>
              <a:t>A pharmaceutical/chemical engineer may find a cure for disease.</a:t>
            </a:r>
          </a:p>
          <a:p>
            <a:pPr eaLnBrk="1" hangingPunct="1">
              <a:lnSpc>
                <a:spcPct val="90000"/>
              </a:lnSpc>
            </a:pPr>
            <a:r>
              <a:rPr lang="en-US" sz="2800" dirty="0" smtClean="0"/>
              <a:t>A computer engineer may build a computer the size of your watch.</a:t>
            </a:r>
          </a:p>
          <a:p>
            <a:pPr eaLnBrk="1" hangingPunct="1">
              <a:lnSpc>
                <a:spcPct val="90000"/>
              </a:lnSpc>
            </a:pPr>
            <a:r>
              <a:rPr lang="en-US" sz="2800" dirty="0" smtClean="0"/>
              <a:t>A mechanical engineer may create a robot to discover water on a planet.</a:t>
            </a:r>
          </a:p>
          <a:p>
            <a:pPr eaLnBrk="1" hangingPunct="1">
              <a:lnSpc>
                <a:spcPct val="90000"/>
              </a:lnSpc>
            </a:pPr>
            <a:r>
              <a:rPr lang="en-US" sz="2800" dirty="0" smtClean="0"/>
              <a:t>An agricultural engineer may evaluate the effects of global warming on food production.</a:t>
            </a:r>
          </a:p>
          <a:p>
            <a:pPr eaLnBrk="1" hangingPunct="1">
              <a:lnSpc>
                <a:spcPct val="90000"/>
              </a:lnSpc>
            </a:pPr>
            <a:endParaRPr lang="en-US" dirty="0" smtClean="0"/>
          </a:p>
          <a:p>
            <a:pPr eaLnBrk="1" hangingPunct="1">
              <a:lnSpc>
                <a:spcPct val="90000"/>
              </a:lnSpc>
            </a:pPr>
            <a:endParaRPr lang="en-US" dirty="0" smtClean="0"/>
          </a:p>
        </p:txBody>
      </p:sp>
      <p:sp>
        <p:nvSpPr>
          <p:cNvPr id="29699" name="Rectangle 3"/>
          <p:cNvSpPr>
            <a:spLocks noGrp="1" noChangeArrowheads="1"/>
          </p:cNvSpPr>
          <p:nvPr>
            <p:ph type="title"/>
          </p:nvPr>
        </p:nvSpPr>
        <p:spPr>
          <a:noFill/>
        </p:spPr>
        <p:txBody>
          <a:bodyPr/>
          <a:lstStyle/>
          <a:p>
            <a:pPr eaLnBrk="1" hangingPunct="1"/>
            <a:r>
              <a:rPr lang="en-US" sz="4000" smtClean="0"/>
              <a:t>Engineers Work to Solve Many Kinds of Problems</a:t>
            </a:r>
          </a:p>
        </p:txBody>
      </p:sp>
      <p:sp>
        <p:nvSpPr>
          <p:cNvPr id="29700" name="Rectangle 4"/>
          <p:cNvSpPr>
            <a:spLocks noChangeArrowheads="1"/>
          </p:cNvSpPr>
          <p:nvPr/>
        </p:nvSpPr>
        <p:spPr bwMode="auto">
          <a:xfrm>
            <a:off x="457200" y="5491163"/>
            <a:ext cx="8229600" cy="1143000"/>
          </a:xfrm>
          <a:prstGeom prst="rect">
            <a:avLst/>
          </a:prstGeom>
          <a:noFill/>
          <a:ln w="9525">
            <a:noFill/>
            <a:miter lim="800000"/>
            <a:headEnd/>
            <a:tailEnd/>
          </a:ln>
        </p:spPr>
        <p:txBody>
          <a:bodyPr anchor="ctr"/>
          <a:lstStyle/>
          <a:p>
            <a:pPr algn="ctr"/>
            <a:r>
              <a:rPr lang="en-US" sz="3600" b="1">
                <a:solidFill>
                  <a:srgbClr val="00386B"/>
                </a:solidFill>
              </a:rPr>
              <a:t>Engineers make our lives better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3316482"/>
            <a:ext cx="8229600" cy="803275"/>
          </a:xfrm>
        </p:spPr>
        <p:txBody>
          <a:bodyPr/>
          <a:lstStyle/>
          <a:p>
            <a:pPr eaLnBrk="1" hangingPunct="1"/>
            <a:r>
              <a:rPr lang="en-US" dirty="0" smtClean="0"/>
              <a:t>Engineers Can Do Anything</a:t>
            </a:r>
          </a:p>
        </p:txBody>
      </p:sp>
      <p:sp>
        <p:nvSpPr>
          <p:cNvPr id="28675" name="Rectangle 3"/>
          <p:cNvSpPr>
            <a:spLocks noGrp="1" noChangeArrowheads="1"/>
          </p:cNvSpPr>
          <p:nvPr>
            <p:ph type="body" idx="1"/>
          </p:nvPr>
        </p:nvSpPr>
        <p:spPr>
          <a:xfrm>
            <a:off x="0" y="860425"/>
            <a:ext cx="9067800" cy="2611438"/>
          </a:xfrm>
        </p:spPr>
        <p:txBody>
          <a:bodyPr/>
          <a:lstStyle/>
          <a:p>
            <a:pPr eaLnBrk="1" hangingPunct="1">
              <a:buNone/>
            </a:pPr>
            <a:r>
              <a:rPr lang="en-US" b="1" dirty="0" smtClean="0"/>
              <a:t>1. Invent</a:t>
            </a:r>
            <a:r>
              <a:rPr lang="en-US" dirty="0" smtClean="0"/>
              <a:t> </a:t>
            </a:r>
            <a:r>
              <a:rPr lang="en-US" b="1" dirty="0" smtClean="0"/>
              <a:t>(invention)– </a:t>
            </a:r>
            <a:r>
              <a:rPr lang="en-US" dirty="0" smtClean="0"/>
              <a:t>Develop a new product, system, or process that has never existed before</a:t>
            </a:r>
          </a:p>
          <a:p>
            <a:pPr eaLnBrk="1" hangingPunct="1">
              <a:buNone/>
            </a:pPr>
            <a:r>
              <a:rPr lang="en-US" b="1" dirty="0" smtClean="0"/>
              <a:t>2. Innovate (innovation)</a:t>
            </a:r>
            <a:r>
              <a:rPr lang="en-US" dirty="0" smtClean="0"/>
              <a:t> – Improve an existing technological product, system, or method</a:t>
            </a:r>
          </a:p>
        </p:txBody>
      </p:sp>
      <p:sp>
        <p:nvSpPr>
          <p:cNvPr id="28676" name="Text Box 4"/>
          <p:cNvSpPr txBox="1">
            <a:spLocks noChangeArrowheads="1"/>
          </p:cNvSpPr>
          <p:nvPr/>
        </p:nvSpPr>
        <p:spPr bwMode="auto">
          <a:xfrm>
            <a:off x="1524000" y="5105400"/>
            <a:ext cx="1905000" cy="579438"/>
          </a:xfrm>
          <a:prstGeom prst="rect">
            <a:avLst/>
          </a:prstGeom>
          <a:noFill/>
          <a:ln w="9525" algn="ctr">
            <a:noFill/>
            <a:miter lim="800000"/>
            <a:headEnd/>
            <a:tailEnd/>
          </a:ln>
        </p:spPr>
        <p:txBody>
          <a:bodyPr lIns="0" tIns="0" rIns="0" bIns="0">
            <a:spAutoFit/>
          </a:bodyPr>
          <a:lstStyle/>
          <a:p>
            <a:pPr eaLnBrk="0" hangingPunct="0">
              <a:spcBef>
                <a:spcPct val="50000"/>
              </a:spcBef>
            </a:pPr>
            <a:r>
              <a:rPr lang="en-US" sz="3800" b="1">
                <a:solidFill>
                  <a:srgbClr val="CC0000"/>
                </a:solidFill>
                <a:latin typeface="Verdana" pitchFamily="34" charset="0"/>
              </a:rPr>
              <a:t>Create</a:t>
            </a:r>
          </a:p>
        </p:txBody>
      </p:sp>
      <p:sp>
        <p:nvSpPr>
          <p:cNvPr id="28677" name="Text Box 5"/>
          <p:cNvSpPr txBox="1">
            <a:spLocks noChangeArrowheads="1"/>
          </p:cNvSpPr>
          <p:nvPr/>
        </p:nvSpPr>
        <p:spPr bwMode="auto">
          <a:xfrm>
            <a:off x="3886200" y="3962400"/>
            <a:ext cx="2667000" cy="579438"/>
          </a:xfrm>
          <a:prstGeom prst="rect">
            <a:avLst/>
          </a:prstGeom>
          <a:noFill/>
          <a:ln w="9525" algn="ctr">
            <a:noFill/>
            <a:miter lim="800000"/>
            <a:headEnd/>
            <a:tailEnd/>
          </a:ln>
        </p:spPr>
        <p:txBody>
          <a:bodyPr lIns="0" tIns="0" rIns="0" bIns="0">
            <a:spAutoFit/>
          </a:bodyPr>
          <a:lstStyle/>
          <a:p>
            <a:pPr eaLnBrk="0" hangingPunct="0">
              <a:spcBef>
                <a:spcPct val="50000"/>
              </a:spcBef>
            </a:pPr>
            <a:r>
              <a:rPr lang="en-US" sz="3800" b="1" dirty="0">
                <a:solidFill>
                  <a:srgbClr val="CC0000"/>
                </a:solidFill>
                <a:latin typeface="Verdana" pitchFamily="34" charset="0"/>
              </a:rPr>
              <a:t>Build</a:t>
            </a:r>
          </a:p>
        </p:txBody>
      </p:sp>
      <p:sp>
        <p:nvSpPr>
          <p:cNvPr id="28678" name="Text Box 6"/>
          <p:cNvSpPr txBox="1">
            <a:spLocks noChangeArrowheads="1"/>
          </p:cNvSpPr>
          <p:nvPr/>
        </p:nvSpPr>
        <p:spPr bwMode="auto">
          <a:xfrm>
            <a:off x="6019800" y="5486400"/>
            <a:ext cx="2667000" cy="579438"/>
          </a:xfrm>
          <a:prstGeom prst="rect">
            <a:avLst/>
          </a:prstGeom>
          <a:noFill/>
          <a:ln w="9525" algn="ctr">
            <a:noFill/>
            <a:miter lim="800000"/>
            <a:headEnd/>
            <a:tailEnd/>
          </a:ln>
        </p:spPr>
        <p:txBody>
          <a:bodyPr lIns="0" tIns="0" rIns="0" bIns="0">
            <a:spAutoFit/>
          </a:bodyPr>
          <a:lstStyle/>
          <a:p>
            <a:pPr eaLnBrk="0" hangingPunct="0">
              <a:spcBef>
                <a:spcPct val="50000"/>
              </a:spcBef>
            </a:pPr>
            <a:r>
              <a:rPr lang="en-US" sz="3800" b="1">
                <a:solidFill>
                  <a:srgbClr val="CC0000"/>
                </a:solidFill>
                <a:latin typeface="Verdana" pitchFamily="34" charset="0"/>
              </a:rPr>
              <a:t>Conceive</a:t>
            </a:r>
          </a:p>
        </p:txBody>
      </p:sp>
      <p:sp>
        <p:nvSpPr>
          <p:cNvPr id="28679" name="Text Box 7"/>
          <p:cNvSpPr txBox="1">
            <a:spLocks noChangeArrowheads="1"/>
          </p:cNvSpPr>
          <p:nvPr/>
        </p:nvSpPr>
        <p:spPr bwMode="auto">
          <a:xfrm>
            <a:off x="990600" y="4038600"/>
            <a:ext cx="2362200" cy="579438"/>
          </a:xfrm>
          <a:prstGeom prst="rect">
            <a:avLst/>
          </a:prstGeom>
          <a:noFill/>
          <a:ln w="9525" algn="ctr">
            <a:noFill/>
            <a:miter lim="800000"/>
            <a:headEnd/>
            <a:tailEnd/>
          </a:ln>
        </p:spPr>
        <p:txBody>
          <a:bodyPr lIns="0" tIns="0" rIns="0" bIns="0">
            <a:spAutoFit/>
          </a:bodyPr>
          <a:lstStyle/>
          <a:p>
            <a:pPr eaLnBrk="0" hangingPunct="0">
              <a:spcBef>
                <a:spcPct val="50000"/>
              </a:spcBef>
            </a:pPr>
            <a:r>
              <a:rPr lang="en-US" sz="3800" b="1">
                <a:solidFill>
                  <a:srgbClr val="CC0000"/>
                </a:solidFill>
                <a:latin typeface="Verdana" pitchFamily="34" charset="0"/>
              </a:rPr>
              <a:t>Design</a:t>
            </a:r>
          </a:p>
        </p:txBody>
      </p:sp>
      <p:sp>
        <p:nvSpPr>
          <p:cNvPr id="28680" name="Text Box 8"/>
          <p:cNvSpPr txBox="1">
            <a:spLocks noChangeArrowheads="1"/>
          </p:cNvSpPr>
          <p:nvPr/>
        </p:nvSpPr>
        <p:spPr bwMode="auto">
          <a:xfrm>
            <a:off x="3048000" y="5867400"/>
            <a:ext cx="2362200" cy="579438"/>
          </a:xfrm>
          <a:prstGeom prst="rect">
            <a:avLst/>
          </a:prstGeom>
          <a:noFill/>
          <a:ln w="9525" algn="ctr">
            <a:noFill/>
            <a:miter lim="800000"/>
            <a:headEnd/>
            <a:tailEnd/>
          </a:ln>
        </p:spPr>
        <p:txBody>
          <a:bodyPr lIns="0" tIns="0" rIns="0" bIns="0">
            <a:spAutoFit/>
          </a:bodyPr>
          <a:lstStyle/>
          <a:p>
            <a:pPr eaLnBrk="0" hangingPunct="0">
              <a:spcBef>
                <a:spcPct val="50000"/>
              </a:spcBef>
            </a:pPr>
            <a:r>
              <a:rPr lang="en-US" sz="3800" b="1">
                <a:solidFill>
                  <a:srgbClr val="CC0000"/>
                </a:solidFill>
                <a:latin typeface="Verdana" pitchFamily="34" charset="0"/>
              </a:rPr>
              <a:t>Evaluate</a:t>
            </a:r>
          </a:p>
        </p:txBody>
      </p:sp>
      <p:sp>
        <p:nvSpPr>
          <p:cNvPr id="28681" name="Text Box 9"/>
          <p:cNvSpPr txBox="1">
            <a:spLocks noChangeArrowheads="1"/>
          </p:cNvSpPr>
          <p:nvPr/>
        </p:nvSpPr>
        <p:spPr bwMode="auto">
          <a:xfrm>
            <a:off x="6477000" y="4191000"/>
            <a:ext cx="2362200" cy="579438"/>
          </a:xfrm>
          <a:prstGeom prst="rect">
            <a:avLst/>
          </a:prstGeom>
          <a:noFill/>
          <a:ln w="9525" algn="ctr">
            <a:noFill/>
            <a:miter lim="800000"/>
            <a:headEnd/>
            <a:tailEnd/>
          </a:ln>
        </p:spPr>
        <p:txBody>
          <a:bodyPr lIns="0" tIns="0" rIns="0" bIns="0">
            <a:spAutoFit/>
          </a:bodyPr>
          <a:lstStyle/>
          <a:p>
            <a:pPr eaLnBrk="0" hangingPunct="0">
              <a:spcBef>
                <a:spcPct val="50000"/>
              </a:spcBef>
            </a:pPr>
            <a:r>
              <a:rPr lang="en-US" sz="3800" b="1">
                <a:solidFill>
                  <a:srgbClr val="CC0000"/>
                </a:solidFill>
                <a:latin typeface="Verdana" pitchFamily="34" charset="0"/>
              </a:rPr>
              <a:t>Analyze</a:t>
            </a:r>
          </a:p>
        </p:txBody>
      </p:sp>
      <p:sp>
        <p:nvSpPr>
          <p:cNvPr id="28682" name="Text Box 10"/>
          <p:cNvSpPr txBox="1">
            <a:spLocks noChangeArrowheads="1"/>
          </p:cNvSpPr>
          <p:nvPr/>
        </p:nvSpPr>
        <p:spPr bwMode="auto">
          <a:xfrm>
            <a:off x="3505200" y="4800600"/>
            <a:ext cx="3352800" cy="579438"/>
          </a:xfrm>
          <a:prstGeom prst="rect">
            <a:avLst/>
          </a:prstGeom>
          <a:noFill/>
          <a:ln w="9525" algn="ctr">
            <a:noFill/>
            <a:miter lim="800000"/>
            <a:headEnd/>
            <a:tailEnd/>
          </a:ln>
        </p:spPr>
        <p:txBody>
          <a:bodyPr lIns="0" tIns="0" rIns="0" bIns="0">
            <a:spAutoFit/>
          </a:bodyPr>
          <a:lstStyle/>
          <a:p>
            <a:pPr eaLnBrk="0" hangingPunct="0">
              <a:spcBef>
                <a:spcPct val="50000"/>
              </a:spcBef>
            </a:pPr>
            <a:r>
              <a:rPr lang="en-US" sz="3800" b="1">
                <a:solidFill>
                  <a:srgbClr val="CC0000"/>
                </a:solidFill>
                <a:latin typeface="Verdana" pitchFamily="34" charset="0"/>
              </a:rPr>
              <a:t>Orchestrate</a:t>
            </a:r>
          </a:p>
        </p:txBody>
      </p:sp>
      <p:sp>
        <p:nvSpPr>
          <p:cNvPr id="28683" name="Text Box 11"/>
          <p:cNvSpPr txBox="1">
            <a:spLocks noChangeArrowheads="1"/>
          </p:cNvSpPr>
          <p:nvPr/>
        </p:nvSpPr>
        <p:spPr bwMode="auto">
          <a:xfrm>
            <a:off x="6934518" y="4898390"/>
            <a:ext cx="1905000" cy="579438"/>
          </a:xfrm>
          <a:prstGeom prst="rect">
            <a:avLst/>
          </a:prstGeom>
          <a:noFill/>
          <a:ln w="9525" algn="ctr">
            <a:noFill/>
            <a:miter lim="800000"/>
            <a:headEnd/>
            <a:tailEnd/>
          </a:ln>
        </p:spPr>
        <p:txBody>
          <a:bodyPr lIns="0" tIns="0" rIns="0" bIns="0">
            <a:spAutoFit/>
          </a:bodyPr>
          <a:lstStyle/>
          <a:p>
            <a:pPr eaLnBrk="0" hangingPunct="0">
              <a:spcBef>
                <a:spcPct val="50000"/>
              </a:spcBef>
            </a:pPr>
            <a:r>
              <a:rPr lang="en-US" sz="3800" b="1" dirty="0">
                <a:solidFill>
                  <a:srgbClr val="CC0000"/>
                </a:solidFill>
                <a:latin typeface="Verdana" pitchFamily="34" charset="0"/>
              </a:rPr>
              <a:t>Invent</a:t>
            </a:r>
          </a:p>
        </p:txBody>
      </p:sp>
      <p:sp>
        <p:nvSpPr>
          <p:cNvPr id="28684" name="Text Box 12"/>
          <p:cNvSpPr txBox="1">
            <a:spLocks noChangeArrowheads="1"/>
          </p:cNvSpPr>
          <p:nvPr/>
        </p:nvSpPr>
        <p:spPr bwMode="auto">
          <a:xfrm>
            <a:off x="288925" y="5989638"/>
            <a:ext cx="2663825" cy="579437"/>
          </a:xfrm>
          <a:prstGeom prst="rect">
            <a:avLst/>
          </a:prstGeom>
          <a:noFill/>
          <a:ln w="9525" algn="ctr">
            <a:noFill/>
            <a:miter lim="800000"/>
            <a:headEnd/>
            <a:tailEnd/>
          </a:ln>
        </p:spPr>
        <p:txBody>
          <a:bodyPr lIns="0" tIns="0" rIns="0" bIns="0">
            <a:spAutoFit/>
          </a:bodyPr>
          <a:lstStyle/>
          <a:p>
            <a:pPr eaLnBrk="0" hangingPunct="0">
              <a:spcBef>
                <a:spcPct val="50000"/>
              </a:spcBef>
            </a:pPr>
            <a:r>
              <a:rPr lang="en-US" sz="3800" b="1">
                <a:solidFill>
                  <a:srgbClr val="CC0000"/>
                </a:solidFill>
                <a:latin typeface="Verdana" pitchFamily="34" charset="0"/>
              </a:rPr>
              <a:t>Improve</a:t>
            </a:r>
          </a:p>
        </p:txBody>
      </p:sp>
      <p:sp>
        <p:nvSpPr>
          <p:cNvPr id="13" name="Rectangle 2"/>
          <p:cNvSpPr txBox="1">
            <a:spLocks noChangeArrowheads="1"/>
          </p:cNvSpPr>
          <p:nvPr/>
        </p:nvSpPr>
        <p:spPr bwMode="auto">
          <a:xfrm>
            <a:off x="0" y="1"/>
            <a:ext cx="9144000" cy="6997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sng" strike="noStrike" kern="0" cap="none" spc="0" normalizeH="0" baseline="0" noProof="0" dirty="0" smtClean="0">
                <a:ln>
                  <a:noFill/>
                </a:ln>
                <a:solidFill>
                  <a:srgbClr val="00386B"/>
                </a:solidFill>
                <a:effectLst/>
                <a:uLnTx/>
                <a:uFillTx/>
                <a:latin typeface="+mj-lt"/>
                <a:ea typeface="+mj-ea"/>
                <a:cs typeface="+mj-cs"/>
              </a:rPr>
              <a:t>Key Terms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9"/>
                                        </p:tgtEl>
                                        <p:attrNameLst>
                                          <p:attrName>style.visibility</p:attrName>
                                        </p:attrNameLst>
                                      </p:cBhvr>
                                      <p:to>
                                        <p:strVal val="visible"/>
                                      </p:to>
                                    </p:set>
                                    <p:anim calcmode="lin" valueType="num">
                                      <p:cBhvr additive="base">
                                        <p:cTn id="19" dur="500" fill="hold"/>
                                        <p:tgtEl>
                                          <p:spTgt spid="28679"/>
                                        </p:tgtEl>
                                        <p:attrNameLst>
                                          <p:attrName>ppt_x</p:attrName>
                                        </p:attrNameLst>
                                      </p:cBhvr>
                                      <p:tavLst>
                                        <p:tav tm="0">
                                          <p:val>
                                            <p:strVal val="#ppt_x"/>
                                          </p:val>
                                        </p:tav>
                                        <p:tav tm="100000">
                                          <p:val>
                                            <p:strVal val="#ppt_x"/>
                                          </p:val>
                                        </p:tav>
                                      </p:tavLst>
                                    </p:anim>
                                    <p:anim calcmode="lin" valueType="num">
                                      <p:cBhvr additive="base">
                                        <p:cTn id="20" dur="500" fill="hold"/>
                                        <p:tgtEl>
                                          <p:spTgt spid="2867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4" presetClass="entr" presetSubtype="16" fill="hold" grpId="0" nodeType="afterEffect">
                                  <p:stCondLst>
                                    <p:cond delay="0"/>
                                  </p:stCondLst>
                                  <p:childTnLst>
                                    <p:set>
                                      <p:cBhvr>
                                        <p:cTn id="23" dur="1" fill="hold">
                                          <p:stCondLst>
                                            <p:cond delay="0"/>
                                          </p:stCondLst>
                                        </p:cTn>
                                        <p:tgtEl>
                                          <p:spTgt spid="28676"/>
                                        </p:tgtEl>
                                        <p:attrNameLst>
                                          <p:attrName>style.visibility</p:attrName>
                                        </p:attrNameLst>
                                      </p:cBhvr>
                                      <p:to>
                                        <p:strVal val="visible"/>
                                      </p:to>
                                    </p:set>
                                    <p:animEffect transition="in" filter="box(in)">
                                      <p:cBhvr>
                                        <p:cTn id="24" dur="500"/>
                                        <p:tgtEl>
                                          <p:spTgt spid="28676"/>
                                        </p:tgtEl>
                                      </p:cBhvr>
                                    </p:animEffect>
                                  </p:childTnLst>
                                </p:cTn>
                              </p:par>
                            </p:childTnLst>
                          </p:cTn>
                        </p:par>
                        <p:par>
                          <p:cTn id="25" fill="hold">
                            <p:stCondLst>
                              <p:cond delay="1000"/>
                            </p:stCondLst>
                            <p:childTnLst>
                              <p:par>
                                <p:cTn id="26" presetID="8" presetClass="entr" presetSubtype="16" fill="hold" grpId="0" nodeType="afterEffect">
                                  <p:stCondLst>
                                    <p:cond delay="0"/>
                                  </p:stCondLst>
                                  <p:childTnLst>
                                    <p:set>
                                      <p:cBhvr>
                                        <p:cTn id="27" dur="1" fill="hold">
                                          <p:stCondLst>
                                            <p:cond delay="0"/>
                                          </p:stCondLst>
                                        </p:cTn>
                                        <p:tgtEl>
                                          <p:spTgt spid="28677"/>
                                        </p:tgtEl>
                                        <p:attrNameLst>
                                          <p:attrName>style.visibility</p:attrName>
                                        </p:attrNameLst>
                                      </p:cBhvr>
                                      <p:to>
                                        <p:strVal val="visible"/>
                                      </p:to>
                                    </p:set>
                                    <p:animEffect transition="in" filter="diamond(in)">
                                      <p:cBhvr>
                                        <p:cTn id="28" dur="2000"/>
                                        <p:tgtEl>
                                          <p:spTgt spid="28677"/>
                                        </p:tgtEl>
                                      </p:cBhvr>
                                    </p:animEffect>
                                  </p:childTnLst>
                                </p:cTn>
                              </p:par>
                            </p:childTnLst>
                          </p:cTn>
                        </p:par>
                        <p:par>
                          <p:cTn id="29" fill="hold">
                            <p:stCondLst>
                              <p:cond delay="3000"/>
                            </p:stCondLst>
                            <p:childTnLst>
                              <p:par>
                                <p:cTn id="30" presetID="2" presetClass="entr" presetSubtype="4" fill="hold" grpId="0" nodeType="afterEffect">
                                  <p:stCondLst>
                                    <p:cond delay="0"/>
                                  </p:stCondLst>
                                  <p:childTnLst>
                                    <p:set>
                                      <p:cBhvr>
                                        <p:cTn id="31" dur="1" fill="hold">
                                          <p:stCondLst>
                                            <p:cond delay="0"/>
                                          </p:stCondLst>
                                        </p:cTn>
                                        <p:tgtEl>
                                          <p:spTgt spid="28681"/>
                                        </p:tgtEl>
                                        <p:attrNameLst>
                                          <p:attrName>style.visibility</p:attrName>
                                        </p:attrNameLst>
                                      </p:cBhvr>
                                      <p:to>
                                        <p:strVal val="visible"/>
                                      </p:to>
                                    </p:set>
                                    <p:anim calcmode="lin" valueType="num">
                                      <p:cBhvr additive="base">
                                        <p:cTn id="32" dur="500" fill="hold"/>
                                        <p:tgtEl>
                                          <p:spTgt spid="28681"/>
                                        </p:tgtEl>
                                        <p:attrNameLst>
                                          <p:attrName>ppt_x</p:attrName>
                                        </p:attrNameLst>
                                      </p:cBhvr>
                                      <p:tavLst>
                                        <p:tav tm="0">
                                          <p:val>
                                            <p:strVal val="#ppt_x"/>
                                          </p:val>
                                        </p:tav>
                                        <p:tav tm="100000">
                                          <p:val>
                                            <p:strVal val="#ppt_x"/>
                                          </p:val>
                                        </p:tav>
                                      </p:tavLst>
                                    </p:anim>
                                    <p:anim calcmode="lin" valueType="num">
                                      <p:cBhvr additive="base">
                                        <p:cTn id="33" dur="500" fill="hold"/>
                                        <p:tgtEl>
                                          <p:spTgt spid="28681"/>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1" presetClass="entr" presetSubtype="0" fill="hold" grpId="0" nodeType="afterEffect">
                                  <p:stCondLst>
                                    <p:cond delay="0"/>
                                  </p:stCondLst>
                                  <p:childTnLst>
                                    <p:set>
                                      <p:cBhvr>
                                        <p:cTn id="36" dur="1" fill="hold">
                                          <p:stCondLst>
                                            <p:cond delay="0"/>
                                          </p:stCondLst>
                                        </p:cTn>
                                        <p:tgtEl>
                                          <p:spTgt spid="28678"/>
                                        </p:tgtEl>
                                        <p:attrNameLst>
                                          <p:attrName>style.visibility</p:attrName>
                                        </p:attrNameLst>
                                      </p:cBhvr>
                                      <p:to>
                                        <p:strVal val="visible"/>
                                      </p:to>
                                    </p:set>
                                  </p:childTnLst>
                                </p:cTn>
                              </p:par>
                            </p:childTnLst>
                          </p:cTn>
                        </p:par>
                        <p:par>
                          <p:cTn id="37" fill="hold">
                            <p:stCondLst>
                              <p:cond delay="3500"/>
                            </p:stCondLst>
                            <p:childTnLst>
                              <p:par>
                                <p:cTn id="38" presetID="3" presetClass="entr" presetSubtype="10" fill="hold" grpId="0" nodeType="afterEffect">
                                  <p:stCondLst>
                                    <p:cond delay="0"/>
                                  </p:stCondLst>
                                  <p:childTnLst>
                                    <p:set>
                                      <p:cBhvr>
                                        <p:cTn id="39" dur="1" fill="hold">
                                          <p:stCondLst>
                                            <p:cond delay="0"/>
                                          </p:stCondLst>
                                        </p:cTn>
                                        <p:tgtEl>
                                          <p:spTgt spid="28680"/>
                                        </p:tgtEl>
                                        <p:attrNameLst>
                                          <p:attrName>style.visibility</p:attrName>
                                        </p:attrNameLst>
                                      </p:cBhvr>
                                      <p:to>
                                        <p:strVal val="visible"/>
                                      </p:to>
                                    </p:set>
                                    <p:animEffect transition="in" filter="blinds(horizontal)">
                                      <p:cBhvr>
                                        <p:cTn id="40" dur="500"/>
                                        <p:tgtEl>
                                          <p:spTgt spid="28680"/>
                                        </p:tgtEl>
                                      </p:cBhvr>
                                    </p:animEffect>
                                  </p:childTnLst>
                                </p:cTn>
                              </p:par>
                            </p:childTnLst>
                          </p:cTn>
                        </p:par>
                        <p:par>
                          <p:cTn id="41" fill="hold">
                            <p:stCondLst>
                              <p:cond delay="4000"/>
                            </p:stCondLst>
                            <p:childTnLst>
                              <p:par>
                                <p:cTn id="42" presetID="3" presetClass="entr" presetSubtype="10" fill="hold" grpId="0" nodeType="afterEffect">
                                  <p:stCondLst>
                                    <p:cond delay="0"/>
                                  </p:stCondLst>
                                  <p:childTnLst>
                                    <p:set>
                                      <p:cBhvr>
                                        <p:cTn id="43" dur="1" fill="hold">
                                          <p:stCondLst>
                                            <p:cond delay="0"/>
                                          </p:stCondLst>
                                        </p:cTn>
                                        <p:tgtEl>
                                          <p:spTgt spid="28682"/>
                                        </p:tgtEl>
                                        <p:attrNameLst>
                                          <p:attrName>style.visibility</p:attrName>
                                        </p:attrNameLst>
                                      </p:cBhvr>
                                      <p:to>
                                        <p:strVal val="visible"/>
                                      </p:to>
                                    </p:set>
                                    <p:animEffect transition="in" filter="blinds(horizontal)">
                                      <p:cBhvr>
                                        <p:cTn id="44" dur="500"/>
                                        <p:tgtEl>
                                          <p:spTgt spid="28682"/>
                                        </p:tgtEl>
                                      </p:cBhvr>
                                    </p:animEffect>
                                  </p:childTnLst>
                                </p:cTn>
                              </p:par>
                            </p:childTnLst>
                          </p:cTn>
                        </p:par>
                        <p:par>
                          <p:cTn id="45" fill="hold">
                            <p:stCondLst>
                              <p:cond delay="4500"/>
                            </p:stCondLst>
                            <p:childTnLst>
                              <p:par>
                                <p:cTn id="46" presetID="4" presetClass="entr" presetSubtype="16" fill="hold" grpId="0" nodeType="afterEffect">
                                  <p:stCondLst>
                                    <p:cond delay="0"/>
                                  </p:stCondLst>
                                  <p:childTnLst>
                                    <p:set>
                                      <p:cBhvr>
                                        <p:cTn id="47" dur="1" fill="hold">
                                          <p:stCondLst>
                                            <p:cond delay="0"/>
                                          </p:stCondLst>
                                        </p:cTn>
                                        <p:tgtEl>
                                          <p:spTgt spid="28683"/>
                                        </p:tgtEl>
                                        <p:attrNameLst>
                                          <p:attrName>style.visibility</p:attrName>
                                        </p:attrNameLst>
                                      </p:cBhvr>
                                      <p:to>
                                        <p:strVal val="visible"/>
                                      </p:to>
                                    </p:set>
                                    <p:animEffect transition="in" filter="box(in)">
                                      <p:cBhvr>
                                        <p:cTn id="48" dur="500"/>
                                        <p:tgtEl>
                                          <p:spTgt spid="28683"/>
                                        </p:tgtEl>
                                      </p:cBhvr>
                                    </p:animEffect>
                                  </p:childTnLst>
                                </p:cTn>
                              </p:par>
                            </p:childTnLst>
                          </p:cTn>
                        </p:par>
                        <p:par>
                          <p:cTn id="49" fill="hold">
                            <p:stCondLst>
                              <p:cond delay="5000"/>
                            </p:stCondLst>
                            <p:childTnLst>
                              <p:par>
                                <p:cTn id="50" presetID="4" presetClass="entr" presetSubtype="16" fill="hold" grpId="0" nodeType="afterEffect">
                                  <p:stCondLst>
                                    <p:cond delay="0"/>
                                  </p:stCondLst>
                                  <p:childTnLst>
                                    <p:set>
                                      <p:cBhvr>
                                        <p:cTn id="51" dur="1" fill="hold">
                                          <p:stCondLst>
                                            <p:cond delay="0"/>
                                          </p:stCondLst>
                                        </p:cTn>
                                        <p:tgtEl>
                                          <p:spTgt spid="28684"/>
                                        </p:tgtEl>
                                        <p:attrNameLst>
                                          <p:attrName>style.visibility</p:attrName>
                                        </p:attrNameLst>
                                      </p:cBhvr>
                                      <p:to>
                                        <p:strVal val="visible"/>
                                      </p:to>
                                    </p:set>
                                    <p:animEffect transition="in" filter="box(in)">
                                      <p:cBhvr>
                                        <p:cTn id="52"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6" grpId="0"/>
      <p:bldP spid="28677" grpId="0"/>
      <p:bldP spid="28678" grpId="0"/>
      <p:bldP spid="28679" grpId="0"/>
      <p:bldP spid="28680" grpId="0"/>
      <p:bldP spid="28681" grpId="0"/>
      <p:bldP spid="28682" grpId="0"/>
      <p:bldP spid="28683" grpId="0"/>
      <p:bldP spid="28684" grpId="0"/>
    </p:bldLst>
  </p:timing>
</p:sld>
</file>

<file path=ppt/theme/theme1.xml><?xml version="1.0" encoding="utf-8"?>
<a:theme xmlns:a="http://schemas.openxmlformats.org/drawingml/2006/main" name="EngineeringCurriculum">
  <a:themeElements>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ering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ering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ering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ering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ering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ering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ering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ering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ering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ering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ering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ering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754</TotalTime>
  <Words>606</Words>
  <Application>Microsoft Macintosh PowerPoint</Application>
  <PresentationFormat>On-screen Show (4:3)</PresentationFormat>
  <Paragraphs>119</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Verdana</vt:lpstr>
      <vt:lpstr>EngineeringCurriculum</vt:lpstr>
      <vt:lpstr>1_Custom Design</vt:lpstr>
      <vt:lpstr>1.1- Introduction to Engineering</vt:lpstr>
      <vt:lpstr> What is Science?  What is Technology?  What is Engineering?  What is Mathematics?   What is STEM?</vt:lpstr>
      <vt:lpstr>PowerPoint Presentation</vt:lpstr>
      <vt:lpstr>How are they all needed to Create a Product?</vt:lpstr>
      <vt:lpstr>Problems That Solve Our  Needs and Wants</vt:lpstr>
      <vt:lpstr>PowerPoint Presentation</vt:lpstr>
      <vt:lpstr>Engineering</vt:lpstr>
      <vt:lpstr>Engineers Work to Solve Many Kinds of Problems</vt:lpstr>
      <vt:lpstr>Engineers Can Do Anything</vt:lpstr>
      <vt:lpstr>Discussion Questions</vt:lpstr>
      <vt:lpstr>Image Resources</vt:lpstr>
    </vt:vector>
  </TitlesOfParts>
  <Company>Project Lead The Way, Inc.</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Engineering</dc:title>
  <dc:subject>GTT - Lesson 1.1 Design and Modeling</dc:subject>
  <dc:creator>GTT Revision Team</dc:creator>
  <cp:lastModifiedBy>Jacob Wolbach</cp:lastModifiedBy>
  <cp:revision>40</cp:revision>
  <cp:lastPrinted>2016-08-13T15:09:59Z</cp:lastPrinted>
  <dcterms:created xsi:type="dcterms:W3CDTF">2008-05-21T19:49:46Z</dcterms:created>
  <dcterms:modified xsi:type="dcterms:W3CDTF">2016-08-13T23:22:57Z</dcterms:modified>
</cp:coreProperties>
</file>